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 autoCompressPictures="0">
  <p:sldMasterIdLst>
    <p:sldMasterId id="2147483870" r:id="rId4"/>
  </p:sldMasterIdLst>
  <p:notesMasterIdLst>
    <p:notesMasterId r:id="rId30"/>
  </p:notesMasterIdLst>
  <p:handoutMasterIdLst>
    <p:handoutMasterId r:id="rId31"/>
  </p:handoutMasterIdLst>
  <p:sldIdLst>
    <p:sldId id="971" r:id="rId5"/>
    <p:sldId id="1059" r:id="rId6"/>
    <p:sldId id="967" r:id="rId7"/>
    <p:sldId id="981" r:id="rId8"/>
    <p:sldId id="980" r:id="rId9"/>
    <p:sldId id="1034" r:id="rId10"/>
    <p:sldId id="972" r:id="rId11"/>
    <p:sldId id="1056" r:id="rId12"/>
    <p:sldId id="973" r:id="rId13"/>
    <p:sldId id="990" r:id="rId14"/>
    <p:sldId id="1008" r:id="rId15"/>
    <p:sldId id="1054" r:id="rId16"/>
    <p:sldId id="974" r:id="rId17"/>
    <p:sldId id="975" r:id="rId18"/>
    <p:sldId id="1012" r:id="rId19"/>
    <p:sldId id="976" r:id="rId20"/>
    <p:sldId id="1057" r:id="rId21"/>
    <p:sldId id="1058" r:id="rId22"/>
    <p:sldId id="1033" r:id="rId23"/>
    <p:sldId id="1000" r:id="rId24"/>
    <p:sldId id="1013" r:id="rId25"/>
    <p:sldId id="1046" r:id="rId26"/>
    <p:sldId id="1055" r:id="rId27"/>
    <p:sldId id="1021" r:id="rId28"/>
    <p:sldId id="1016" r:id="rId29"/>
  </p:sldIdLst>
  <p:sldSz cx="12192000" cy="6858000"/>
  <p:notesSz cx="6799263" cy="9929813"/>
  <p:defaultTextStyle>
    <a:defPPr>
      <a:defRPr lang="ja-JP"/>
    </a:defPPr>
    <a:lvl1pPr marL="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2F4BA839-033F-419D-9E08-5AE3146C958D}">
          <p14:sldIdLst>
            <p14:sldId id="971"/>
            <p14:sldId id="1059"/>
            <p14:sldId id="967"/>
            <p14:sldId id="981"/>
            <p14:sldId id="980"/>
            <p14:sldId id="1034"/>
            <p14:sldId id="972"/>
            <p14:sldId id="1056"/>
            <p14:sldId id="973"/>
            <p14:sldId id="990"/>
            <p14:sldId id="1008"/>
            <p14:sldId id="1054"/>
            <p14:sldId id="974"/>
            <p14:sldId id="975"/>
            <p14:sldId id="1012"/>
            <p14:sldId id="976"/>
            <p14:sldId id="1057"/>
            <p14:sldId id="1058"/>
            <p14:sldId id="1033"/>
            <p14:sldId id="1000"/>
            <p14:sldId id="1013"/>
            <p14:sldId id="1046"/>
            <p14:sldId id="1055"/>
            <p14:sldId id="1021"/>
            <p14:sldId id="10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orient="horz" pos="402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D2"/>
    <a:srgbClr val="E61E1E"/>
    <a:srgbClr val="644080"/>
    <a:srgbClr val="916E0F"/>
    <a:srgbClr val="505054"/>
    <a:srgbClr val="265C80"/>
    <a:srgbClr val="007580"/>
    <a:srgbClr val="B94B00"/>
    <a:srgbClr val="AF8CC8"/>
    <a:srgbClr val="FA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523" autoAdjust="0"/>
  </p:normalViewPr>
  <p:slideViewPr>
    <p:cSldViewPr snapToGrid="0">
      <p:cViewPr varScale="1">
        <p:scale>
          <a:sx n="111" d="100"/>
          <a:sy n="111" d="100"/>
        </p:scale>
        <p:origin x="1032" y="114"/>
      </p:cViewPr>
      <p:guideLst>
        <p:guide orient="horz" pos="2160"/>
        <p:guide orient="horz" pos="40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50"/>
    </p:cViewPr>
  </p:sorterViewPr>
  <p:notesViewPr>
    <p:cSldViewPr snapToGrid="0" showGuides="1">
      <p:cViewPr varScale="1">
        <p:scale>
          <a:sx n="50" d="100"/>
          <a:sy n="50" d="100"/>
        </p:scale>
        <p:origin x="289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B3149-E8DE-4273-B7FB-EDFEB61AC35F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E7E6-CB3C-464D-9B0F-2338681C77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21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6548A-C6CF-4C6A-8E66-898AA5274F21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7576B-81D0-4568-B3CF-C3F7AD81B6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1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2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6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70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84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8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13" algn="l" defTabSz="914228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7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58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387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847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48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16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9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59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632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807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194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77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825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13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38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313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9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8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51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7576B-81D0-4568-B3CF-C3F7AD81B6E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3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2048811" y="1332411"/>
            <a:ext cx="8142377" cy="2592000"/>
          </a:xfrm>
          <a:noFill/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tx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  <a:p>
            <a:pPr lvl="1"/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5495451"/>
            <a:ext cx="5040000" cy="609737"/>
          </a:xfrm>
          <a:noFill/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ja-JP" altLang="en-US" noProof="0" dirty="0"/>
              <a:t>マスター テキストの書式設定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9425" y="944563"/>
            <a:ext cx="11244263" cy="5486338"/>
          </a:xfrm>
          <a:prstGeom prst="rect">
            <a:avLst/>
          </a:prstGeom>
        </p:spPr>
        <p:txBody>
          <a:bodyPr lIns="0" rIns="0"/>
          <a:lstStyle>
            <a:lvl1pPr marL="0" indent="-216000">
              <a:lnSpc>
                <a:spcPct val="100000"/>
              </a:lnSpc>
              <a:spcBef>
                <a:spcPts val="120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2600">
                <a:latin typeface="+mn-ea"/>
                <a:ea typeface="+mn-ea"/>
              </a:defRPr>
            </a:lvl1pPr>
            <a:lvl2pPr marL="792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400">
                <a:latin typeface="+mn-ea"/>
                <a:ea typeface="+mn-ea"/>
              </a:defRPr>
            </a:lvl2pPr>
            <a:lvl3pPr marL="1440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latin typeface="+mn-ea"/>
                <a:ea typeface="+mn-ea"/>
              </a:defRPr>
            </a:lvl3pPr>
            <a:lvl4pPr marL="1268550" indent="0">
              <a:buNone/>
              <a:defRPr/>
            </a:lvl4pPr>
            <a:lvl5pPr marL="1628550" indent="0">
              <a:buNone/>
              <a:defRPr/>
            </a:lvl5pPr>
            <a:lvl6pPr marL="1714500" indent="0">
              <a:buNone/>
              <a:defRPr/>
            </a:lvl6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5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999" y="597227"/>
            <a:ext cx="11244575" cy="455509"/>
          </a:xfrm>
        </p:spPr>
        <p:txBody>
          <a:bodyPr/>
          <a:lstStyle/>
          <a:p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8000" y="1424991"/>
            <a:ext cx="11244574" cy="283153"/>
          </a:xfrm>
          <a:ln>
            <a:noFill/>
          </a:ln>
        </p:spPr>
        <p:txBody>
          <a:bodyPr wrap="square"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A12777-30D4-4D1C-8DE6-98573AE3C7ED}"/>
              </a:ext>
            </a:extLst>
          </p:cNvPr>
          <p:cNvSpPr txBox="1"/>
          <p:nvPr userDrawn="1"/>
        </p:nvSpPr>
        <p:spPr>
          <a:xfrm>
            <a:off x="5668715" y="6463074"/>
            <a:ext cx="612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>
                <a:solidFill>
                  <a:schemeClr val="tx2"/>
                </a:solidFill>
                <a:latin typeface="+mj-lt"/>
              </a:rPr>
              <a:t>Page </a:t>
            </a:r>
            <a:fld id="{7E07E68C-CA28-4DD4-ABB0-0D9CE8D6A15A}" type="slidenum">
              <a:rPr kumimoji="1" lang="ja-JP" altLang="en-US" sz="1050" b="1" smtClean="0">
                <a:solidFill>
                  <a:schemeClr val="tx2"/>
                </a:solidFill>
                <a:latin typeface="+mj-lt"/>
              </a:rPr>
              <a:t>‹#›</a:t>
            </a:fld>
            <a:endParaRPr kumimoji="1" lang="ja-JP" altLang="en-US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4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1080000" y="1124744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55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 for the Cl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466014"/>
            <a:ext cx="7091566" cy="407859"/>
          </a:xfrm>
          <a:prstGeom prst="rect">
            <a:avLst/>
          </a:prstGeom>
        </p:spPr>
        <p:txBody>
          <a:bodyPr lIns="0" anchor="t" anchorCtr="0"/>
          <a:lstStyle>
            <a:lvl1pPr>
              <a:defRPr sz="20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en-US" altLang="ja-JP" dirty="0"/>
              <a:t>To ABCDE</a:t>
            </a:r>
            <a:endParaRPr kumimoji="1" lang="ja-JP" altLang="en-US" dirty="0"/>
          </a:p>
        </p:txBody>
      </p:sp>
      <p:sp>
        <p:nvSpPr>
          <p:cNvPr id="14" name="テキスト プレースホルダー 33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-1" y="5721341"/>
            <a:ext cx="5377399" cy="1118659"/>
          </a:xfrm>
          <a:prstGeom prst="rect">
            <a:avLst/>
          </a:prstGeom>
        </p:spPr>
        <p:txBody>
          <a:bodyPr wrap="square" lIns="468000" tIns="0" rIns="0" bIns="864000" anchor="t" anchorCtr="0">
            <a:noAutofit/>
          </a:bodyPr>
          <a:lstStyle>
            <a:lvl1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1600">
                <a:latin typeface="+mn-ea"/>
                <a:ea typeface="+mn-ea"/>
                <a:cs typeface="Meiryo UI" panose="020B0604030504040204" pitchFamily="50" charset="-128"/>
              </a:defRPr>
            </a:lvl1pPr>
            <a:lvl2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/>
            </a:lvl2pPr>
            <a:lvl3pPr mar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lvl5pPr>
          </a:lstStyle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6" name="テキスト プレースホルダー 24"/>
          <p:cNvSpPr>
            <a:spLocks noGrp="1"/>
          </p:cNvSpPr>
          <p:nvPr>
            <p:ph type="body" sz="quarter" idx="18"/>
          </p:nvPr>
        </p:nvSpPr>
        <p:spPr bwMode="auto">
          <a:xfrm>
            <a:off x="468000" y="2615165"/>
            <a:ext cx="9227793" cy="365577"/>
          </a:xfrm>
          <a:prstGeom prst="rect">
            <a:avLst/>
          </a:prstGeom>
        </p:spPr>
        <p:txBody>
          <a:bodyPr vert="horz" wrap="square" lIns="0" tIns="0" rIns="108000" bIns="0" rtlCol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defRPr lang="ja-JP" altLang="en-US" sz="2000" smtClean="0">
                <a:latin typeface="+mn-ea"/>
                <a:ea typeface="+mn-ea"/>
                <a:cs typeface="Meiryo UI" panose="020B0604030504040204" pitchFamily="50" charset="-128"/>
              </a:defRPr>
            </a:lvl1pPr>
            <a:lvl2pPr>
              <a:defRPr lang="ja-JP" altLang="en-US" smtClean="0"/>
            </a:lvl2pPr>
            <a:lvl3pPr>
              <a:defRPr lang="ja-JP" altLang="en-US" smtClean="0"/>
            </a:lvl3pPr>
            <a:lvl4pPr>
              <a:defRPr lang="ja-JP" altLang="en-US" smtClean="0"/>
            </a:lvl4pPr>
            <a:lvl5pPr>
              <a:defRPr lang="ja-JP" altLang="en-US"/>
            </a:lvl5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7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162920"/>
            <a:ext cx="9227793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1" smtClean="0"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247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468000" y="438486"/>
            <a:ext cx="9223983" cy="39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2400" b="1" smtClean="0">
                <a:solidFill>
                  <a:schemeClr val="tx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en-US" altLang="ja-JP" dirty="0"/>
              <a:t>Format for master text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2"/>
          </p:nvPr>
        </p:nvSpPr>
        <p:spPr bwMode="gray">
          <a:xfrm>
            <a:off x="1320800" y="1350438"/>
            <a:ext cx="8367110" cy="62785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6"/>
          </p:nvPr>
        </p:nvSpPr>
        <p:spPr bwMode="gray">
          <a:xfrm>
            <a:off x="1320800" y="2347283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8"/>
          </p:nvPr>
        </p:nvSpPr>
        <p:spPr bwMode="gray">
          <a:xfrm>
            <a:off x="1320800" y="338878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15"/>
          <p:cNvSpPr>
            <a:spLocks noGrp="1"/>
          </p:cNvSpPr>
          <p:nvPr>
            <p:ph type="body" sz="quarter" idx="20"/>
          </p:nvPr>
        </p:nvSpPr>
        <p:spPr bwMode="gray">
          <a:xfrm>
            <a:off x="1320800" y="4436658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22"/>
          </p:nvPr>
        </p:nvSpPr>
        <p:spPr bwMode="gray">
          <a:xfrm>
            <a:off x="1320800" y="5455504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defTabSz="914228">
              <a:lnSpc>
                <a:spcPct val="100000"/>
              </a:lnSpc>
              <a:spcBef>
                <a:spcPts val="0"/>
              </a:spcBef>
              <a:tabLst>
                <a:tab pos="1610933" algn="l"/>
              </a:tabLst>
              <a:defRPr lang="ja-JP" altLang="en-US" sz="3200" dirty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4" name="テキスト プレースホルダー 13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68313" y="1277168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13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8313" y="2310527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6" name="テキスト プレースホルダー 13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8313" y="3343886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7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8313" y="437724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8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68313" y="5410605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>
              <a:lnSpc>
                <a:spcPct val="100000"/>
              </a:lnSpc>
              <a:spcBef>
                <a:spcPts val="0"/>
              </a:spcBef>
              <a:defRPr lang="ja-JP" altLang="en-US" sz="40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33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"/>
            <a:ext cx="3302000" cy="2921095"/>
          </a:xfrm>
          <a:prstGeom prst="rect">
            <a:avLst/>
          </a:prstGeom>
        </p:spPr>
        <p:txBody>
          <a:bodyPr vert="horz" wrap="none" lIns="468000" tIns="0" rIns="0" bIns="0" rtlCol="0" anchor="b" anchorCtr="0">
            <a:noAutofit/>
          </a:bodyPr>
          <a:lstStyle>
            <a:lvl1pPr>
              <a:defRPr lang="ja-JP" altLang="en-US" sz="12252" dirty="0" smtClean="0">
                <a:solidFill>
                  <a:schemeClr val="accent1"/>
                </a:solidFill>
                <a:latin typeface="+mn-ea"/>
                <a:ea typeface="+mn-ea"/>
                <a:cs typeface="Segoe UI Semilight" panose="020B0402040204020203" pitchFamily="34" charset="0"/>
              </a:defRPr>
            </a:lvl1pPr>
          </a:lstStyle>
          <a:p>
            <a:pPr marL="10658" lvl="0" defTabSz="914228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468000" y="3795932"/>
            <a:ext cx="5456050" cy="390525"/>
          </a:xfrm>
          <a:prstGeom prst="rect">
            <a:avLst/>
          </a:prstGeom>
        </p:spPr>
        <p:txBody>
          <a:bodyPr wrap="square" lIns="0"/>
          <a:lstStyle>
            <a:lvl1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  <a:defRPr sz="18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pPr marL="10658" defTabSz="914228">
              <a:lnSpc>
                <a:spcPct val="100000"/>
              </a:lnSpc>
              <a:spcBef>
                <a:spcPts val="0"/>
              </a:spcBef>
              <a:buFont typeface="Wingdings" charset="2"/>
              <a:buNone/>
              <a:tabLst>
                <a:tab pos="3929013" algn="l"/>
              </a:tabLst>
            </a:pPr>
            <a:r>
              <a:rPr lang="ja-JP" altLang="en-US" sz="2000" dirty="0"/>
              <a:t>マスター テキストの書式設定</a:t>
            </a:r>
          </a:p>
        </p:txBody>
      </p:sp>
      <p:sp>
        <p:nvSpPr>
          <p:cNvPr id="12" name="タイトル 4"/>
          <p:cNvSpPr>
            <a:spLocks noGrp="1"/>
          </p:cNvSpPr>
          <p:nvPr>
            <p:ph type="title" hasCustomPrompt="1"/>
          </p:nvPr>
        </p:nvSpPr>
        <p:spPr>
          <a:xfrm>
            <a:off x="467999" y="3044920"/>
            <a:ext cx="5464265" cy="540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ja-JP" altLang="en-US" sz="3200" b="0" smtClean="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37882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/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43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468000" y="1802111"/>
            <a:ext cx="11244575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defRPr sz="2600">
                <a:latin typeface="+mn-ea"/>
                <a:ea typeface="+mn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45765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/>
          </p:nvPr>
        </p:nvSpPr>
        <p:spPr>
          <a:xfrm>
            <a:off x="-5713" y="773297"/>
            <a:ext cx="12197713" cy="76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468000" tIns="180000" rIns="468000" bIns="18000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0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0440"/>
          </a:xfrm>
          <a:prstGeom prst="rect">
            <a:avLst/>
          </a:prstGeom>
        </p:spPr>
      </p:pic>
      <p:sp>
        <p:nvSpPr>
          <p:cNvPr id="8" name="テキスト プレースホルダー 2"/>
          <p:cNvSpPr>
            <a:spLocks noGrp="1"/>
          </p:cNvSpPr>
          <p:nvPr>
            <p:ph type="body" sz="quarter" idx="20"/>
          </p:nvPr>
        </p:nvSpPr>
        <p:spPr>
          <a:xfrm>
            <a:off x="468000" y="989477"/>
            <a:ext cx="11244575" cy="490202"/>
          </a:xfrm>
          <a:prstGeom prst="rect">
            <a:avLst/>
          </a:prstGeom>
        </p:spPr>
        <p:txBody>
          <a:bodyPr lIns="0" rIns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2600">
                <a:latin typeface="+mn-ea"/>
                <a:ea typeface="+mn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0" y="5618125"/>
            <a:ext cx="12192000" cy="763625"/>
          </a:xfrm>
          <a:prstGeom prst="rect">
            <a:avLst/>
          </a:prstGeom>
          <a:solidFill>
            <a:srgbClr val="0064D2"/>
          </a:solidFill>
        </p:spPr>
        <p:txBody>
          <a:bodyPr wrap="square" lIns="468000" tIns="180000" rIns="468000" bIns="18000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defRPr sz="26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0"/>
            <a:ext cx="1142999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2400" b="1" dirty="0" smtClean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タイトルの書式設定</a:t>
            </a:r>
          </a:p>
        </p:txBody>
      </p:sp>
      <p:sp>
        <p:nvSpPr>
          <p:cNvPr id="13" name="スライド番号プレースホルダー 2"/>
          <p:cNvSpPr txBox="1">
            <a:spLocks/>
          </p:cNvSpPr>
          <p:nvPr userDrawn="1"/>
        </p:nvSpPr>
        <p:spPr>
          <a:xfrm>
            <a:off x="11638340" y="6430902"/>
            <a:ext cx="41698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568218" algn="ctr"/>
                <a:tab pos="857089" algn="l"/>
                <a:tab pos="1088820" algn="l"/>
              </a:tabLst>
            </a:pPr>
            <a:fld id="{C0A530F1-D8C6-4A93-9917-2C1FE34DC798}" type="slidenum">
              <a:rPr lang="en-US" altLang="ja-JP" smtClean="0">
                <a:latin typeface="+mn-ea"/>
                <a:ea typeface="+mn-ea"/>
                <a:cs typeface="Segoe UI Semilight" panose="020B0402040204020203" pitchFamily="34" charset="0"/>
              </a:rPr>
              <a:pPr eaLnBrk="0" hangingPunct="0">
                <a:tabLst>
                  <a:tab pos="568218" algn="ctr"/>
                  <a:tab pos="857089" algn="l"/>
                  <a:tab pos="1088820" algn="l"/>
                </a:tabLst>
              </a:pPr>
              <a:t>‹#›</a:t>
            </a:fld>
            <a:endParaRPr lang="en-US" altLang="ja-JP" dirty="0">
              <a:latin typeface="+mn-ea"/>
              <a:ea typeface="+mn-ea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00" y="116632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00" y="1423831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6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3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48" r:id="rId8"/>
    <p:sldLayoutId id="2147483837" r:id="rId9"/>
    <p:sldLayoutId id="2147483834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1">
          <p15:clr>
            <a:srgbClr val="F26B43"/>
          </p15:clr>
        </p15:guide>
        <p15:guide id="4" pos="3840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89357" y="1670857"/>
            <a:ext cx="9258258" cy="1118491"/>
          </a:xfrm>
          <a:prstGeom prst="rect">
            <a:avLst/>
          </a:prstGeom>
        </p:spPr>
        <p:txBody>
          <a:bodyPr/>
          <a:lstStyle/>
          <a:p>
            <a:endParaRPr lang="en-US" altLang="ja-JP" dirty="0"/>
          </a:p>
          <a:p>
            <a:r>
              <a:rPr lang="en-US" altLang="ja-JP" dirty="0"/>
              <a:t>PCN</a:t>
            </a:r>
            <a:r>
              <a:rPr lang="ja-JP" altLang="en-US" dirty="0"/>
              <a:t>エビデンスドキュメント　</a:t>
            </a:r>
            <a:r>
              <a:rPr lang="en-US" altLang="ja-JP" dirty="0"/>
              <a:t>(PCN</a:t>
            </a:r>
            <a:r>
              <a:rPr lang="ja-JP" altLang="en-US" dirty="0"/>
              <a:t>本申請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12B509D-AD5F-4843-9DC9-38B62B66D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5341600"/>
            <a:ext cx="5040000" cy="1102179"/>
          </a:xfrm>
        </p:spPr>
        <p:txBody>
          <a:bodyPr/>
          <a:lstStyle/>
          <a:p>
            <a:r>
              <a:rPr kumimoji="1" lang="en-US" altLang="ja-JP" dirty="0" err="1"/>
              <a:t>Yyyy</a:t>
            </a:r>
            <a:r>
              <a:rPr lang="en-US" altLang="ja-JP" dirty="0"/>
              <a:t>/mm/</a:t>
            </a:r>
            <a:r>
              <a:rPr kumimoji="1" lang="en-US" altLang="ja-JP" dirty="0"/>
              <a:t>dd</a:t>
            </a:r>
            <a:endParaRPr kumimoji="1" lang="ja-JP" altLang="en-US" dirty="0"/>
          </a:p>
          <a:p>
            <a:r>
              <a:rPr lang="en-US" altLang="ja-JP" dirty="0"/>
              <a:t>XXXX </a:t>
            </a:r>
            <a:r>
              <a:rPr kumimoji="1" lang="ja-JP" altLang="en-US" dirty="0"/>
              <a:t>株式会社</a:t>
            </a:r>
            <a:endParaRPr kumimoji="1" lang="en-US" altLang="ja-JP" dirty="0"/>
          </a:p>
          <a:p>
            <a:r>
              <a:rPr lang="en-US" altLang="ja-JP" cap="none" dirty="0"/>
              <a:t>Doc No.                        rev.</a:t>
            </a:r>
            <a:endParaRPr kumimoji="1" lang="ja-JP" altLang="en-US" cap="none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12117" y="6505599"/>
            <a:ext cx="1115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Version1.0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2462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73" y="1436380"/>
            <a:ext cx="11482014" cy="33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4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85220" y="1287987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２ｂ．組み合わせ影響確認とデバイス評価内容の選定</a:t>
            </a:r>
            <a:r>
              <a:rPr lang="ja-JP" altLang="en-US" sz="1600" dirty="0" smtClean="0"/>
              <a:t>（前工程</a:t>
            </a:r>
            <a:r>
              <a:rPr lang="ja-JP" altLang="en-US" sz="1600" dirty="0"/>
              <a:t>）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749165"/>
            <a:ext cx="11841157" cy="468978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426" y="5438947"/>
            <a:ext cx="4674375" cy="1293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68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組み合わせ影響確認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443264" y="853236"/>
            <a:ext cx="6096000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ja-JP" altLang="en-US" sz="1600" dirty="0"/>
              <a:t>２ｂ．組み合わせ影響確認とデバイス評価内容の</a:t>
            </a:r>
            <a:r>
              <a:rPr lang="ja-JP" altLang="en-US" sz="1600" dirty="0" smtClean="0"/>
              <a:t>選定</a:t>
            </a:r>
            <a:endParaRPr lang="ja-JP" altLang="en-US" sz="1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7BA46-E57B-4D66-93B5-106E8ABFD77F}"/>
              </a:ext>
            </a:extLst>
          </p:cNvPr>
          <p:cNvSpPr/>
          <p:nvPr/>
        </p:nvSpPr>
        <p:spPr>
          <a:xfrm>
            <a:off x="169333" y="1191790"/>
            <a:ext cx="3973689" cy="885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0E2FA99-F402-469C-8FAA-9FA4BDC8873C}"/>
              </a:ext>
            </a:extLst>
          </p:cNvPr>
          <p:cNvSpPr txBox="1"/>
          <p:nvPr/>
        </p:nvSpPr>
        <p:spPr>
          <a:xfrm>
            <a:off x="1099994" y="1957037"/>
            <a:ext cx="8508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solidFill>
                  <a:srgbClr val="000000"/>
                </a:solidFill>
                <a:latin typeface="+mn-ea"/>
              </a:rPr>
              <a:t>代表製品①</a:t>
            </a:r>
            <a:r>
              <a:rPr kumimoji="1" lang="ja-JP" altLang="en-US" sz="1600" dirty="0" smtClean="0">
                <a:solidFill>
                  <a:srgbClr val="000000"/>
                </a:solidFill>
                <a:latin typeface="+mn-ea"/>
              </a:rPr>
              <a:t>：製品</a:t>
            </a:r>
            <a:r>
              <a:rPr lang="en-US" altLang="ja-JP" sz="1600" dirty="0" smtClean="0">
                <a:solidFill>
                  <a:srgbClr val="000000"/>
                </a:solidFill>
                <a:latin typeface="+mn-ea"/>
              </a:rPr>
              <a:t>a</a:t>
            </a:r>
            <a:r>
              <a:rPr lang="ja-JP" altLang="en-US" sz="1600" dirty="0" smtClean="0">
                <a:solidFill>
                  <a:srgbClr val="000000"/>
                </a:solidFill>
                <a:latin typeface="+mn-ea"/>
              </a:rPr>
              <a:t>  </a:t>
            </a:r>
            <a:r>
              <a:rPr lang="en-US" altLang="ja-JP" sz="1600" dirty="0" smtClean="0">
                <a:solidFill>
                  <a:srgbClr val="000000"/>
                </a:solidFill>
                <a:latin typeface="+mn-ea"/>
              </a:rPr>
              <a:t>XXX</a:t>
            </a:r>
            <a:r>
              <a:rPr lang="ja-JP" altLang="en-US" sz="1600" dirty="0" smtClean="0">
                <a:solidFill>
                  <a:srgbClr val="000000"/>
                </a:solidFill>
                <a:latin typeface="+mn-ea"/>
              </a:rPr>
              <a:t>プロセス 　最大チップサイズ　</a:t>
            </a:r>
            <a:endParaRPr lang="en-US" altLang="ja-JP" sz="1600" dirty="0" smtClean="0">
              <a:solidFill>
                <a:srgbClr val="000000"/>
              </a:solidFill>
              <a:latin typeface="+mn-ea"/>
            </a:endParaRPr>
          </a:p>
          <a:p>
            <a:r>
              <a:rPr kumimoji="1" lang="ja-JP" altLang="en-US" sz="1600" dirty="0" smtClean="0">
                <a:solidFill>
                  <a:srgbClr val="000000"/>
                </a:solidFill>
                <a:latin typeface="+mn-ea"/>
              </a:rPr>
              <a:t>　</a:t>
            </a:r>
            <a:endParaRPr kumimoji="1" lang="en-US" altLang="ja-JP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AEA6CF24-270F-4B2D-B5E8-A3072DB244A0}"/>
              </a:ext>
            </a:extLst>
          </p:cNvPr>
          <p:cNvSpPr txBox="1">
            <a:spLocks/>
          </p:cNvSpPr>
          <p:nvPr/>
        </p:nvSpPr>
        <p:spPr>
          <a:xfrm>
            <a:off x="1099994" y="1424175"/>
            <a:ext cx="6273708" cy="4513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0" dirty="0">
                <a:solidFill>
                  <a:schemeClr val="tx1"/>
                </a:solidFill>
                <a:latin typeface="+mn-ea"/>
              </a:rPr>
              <a:t>代表品評価の考え方</a:t>
            </a:r>
            <a:endParaRPr lang="en-US" altLang="ja-JP" sz="1600" b="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3244132" y="3148717"/>
            <a:ext cx="0" cy="2719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244132" y="5868063"/>
            <a:ext cx="43493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472856" y="4293704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Ｘ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51602" y="5956852"/>
            <a:ext cx="40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ｙ</a:t>
            </a:r>
            <a:endParaRPr kumimoji="1" lang="ja-JP" altLang="en-US" dirty="0"/>
          </a:p>
        </p:txBody>
      </p:sp>
      <p:sp>
        <p:nvSpPr>
          <p:cNvPr id="36" name="楕円 35"/>
          <p:cNvSpPr/>
          <p:nvPr/>
        </p:nvSpPr>
        <p:spPr>
          <a:xfrm>
            <a:off x="5263763" y="407541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製品</a:t>
            </a:r>
            <a:r>
              <a:rPr kumimoji="1" lang="en-US" altLang="ja-JP" sz="1000" dirty="0" smtClean="0"/>
              <a:t>A</a:t>
            </a:r>
            <a:endParaRPr kumimoji="1" lang="ja-JP" altLang="en-US" sz="1000" dirty="0"/>
          </a:p>
        </p:txBody>
      </p:sp>
      <p:sp>
        <p:nvSpPr>
          <p:cNvPr id="37" name="楕円 36"/>
          <p:cNvSpPr/>
          <p:nvPr/>
        </p:nvSpPr>
        <p:spPr>
          <a:xfrm>
            <a:off x="3609893" y="4713203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製品ｂ</a:t>
            </a:r>
            <a:endParaRPr kumimoji="1" lang="ja-JP" altLang="en-US" sz="1000" dirty="0"/>
          </a:p>
        </p:txBody>
      </p:sp>
      <p:sp>
        <p:nvSpPr>
          <p:cNvPr id="38" name="楕円 37"/>
          <p:cNvSpPr/>
          <p:nvPr/>
        </p:nvSpPr>
        <p:spPr>
          <a:xfrm>
            <a:off x="4435985" y="5098156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製品ｃ</a:t>
            </a:r>
            <a:endParaRPr kumimoji="1" lang="ja-JP" altLang="en-US" sz="1000" dirty="0"/>
          </a:p>
        </p:txBody>
      </p:sp>
      <p:sp>
        <p:nvSpPr>
          <p:cNvPr id="39" name="楕円 38"/>
          <p:cNvSpPr/>
          <p:nvPr/>
        </p:nvSpPr>
        <p:spPr>
          <a:xfrm>
            <a:off x="3609892" y="5376262"/>
            <a:ext cx="715617" cy="3260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製品ｄ</a:t>
            </a:r>
            <a:endParaRPr kumimoji="1" lang="ja-JP" altLang="en-US" sz="1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62825" y="2801049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チップ 長　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73702" y="5868063"/>
            <a:ext cx="160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チップ 長　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236848" y="5956852"/>
            <a:ext cx="1925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3018415" y="3737209"/>
            <a:ext cx="0" cy="130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吹き出し 9"/>
          <p:cNvSpPr/>
          <p:nvPr/>
        </p:nvSpPr>
        <p:spPr>
          <a:xfrm>
            <a:off x="5774724" y="3409084"/>
            <a:ext cx="2084173" cy="480388"/>
          </a:xfrm>
          <a:prstGeom prst="wedgeRectCallout">
            <a:avLst>
              <a:gd name="adj1" fmla="val -45570"/>
              <a:gd name="adj2" fmla="val 96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/>
              <a:t>製品</a:t>
            </a:r>
            <a:r>
              <a:rPr lang="en-US" altLang="ja-JP" sz="1200" dirty="0" smtClean="0"/>
              <a:t>A</a:t>
            </a:r>
            <a:r>
              <a:rPr lang="ja-JP" altLang="en-US" sz="1200" dirty="0" smtClean="0"/>
              <a:t>が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最大チップサイズ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9025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変更準備・計画</a:t>
            </a:r>
          </a:p>
        </p:txBody>
      </p:sp>
    </p:spTree>
    <p:extLst>
      <p:ext uri="{BB962C8B-B14F-4D97-AF65-F5344CB8AC3E}">
        <p14:creationId xmlns:p14="http://schemas.microsoft.com/office/powerpoint/2010/main" val="300812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全体計画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E325766-F0B0-4FD1-BE9E-362854D5E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23944"/>
              </p:ext>
            </p:extLst>
          </p:nvPr>
        </p:nvGraphicFramePr>
        <p:xfrm>
          <a:off x="1164000" y="1485000"/>
          <a:ext cx="9864000" cy="4131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64000">
                  <a:extLst>
                    <a:ext uri="{9D8B030D-6E8A-4147-A177-3AD203B41FA5}">
                      <a16:colId xmlns:a16="http://schemas.microsoft.com/office/drawing/2014/main" val="932295927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917869319"/>
                    </a:ext>
                  </a:extLst>
                </a:gridCol>
                <a:gridCol w="3150000">
                  <a:extLst>
                    <a:ext uri="{9D8B030D-6E8A-4147-A177-3AD203B41FA5}">
                      <a16:colId xmlns:a16="http://schemas.microsoft.com/office/drawing/2014/main" val="2705079839"/>
                    </a:ext>
                  </a:extLst>
                </a:gridCol>
              </a:tblGrid>
              <a:tr h="6806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プレアナウンス時 計画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変更承認時期 計画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054905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変更承認依頼 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856987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製品評価終了　特性評価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837414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信頼性評価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3234654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変更品サンプル提出時期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月以降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8027826"/>
                  </a:ext>
                </a:extLst>
              </a:tr>
              <a:tr h="690113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kumimoji="1" lang="ja-JP" altLang="en-US" sz="1800" dirty="0"/>
                        <a:t>変更切替え希望時期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/>
                        <a:t>　　　</a:t>
                      </a:r>
                      <a:r>
                        <a:rPr kumimoji="1" lang="en-US" altLang="ja-JP" sz="1800" dirty="0" err="1"/>
                        <a:t>yyyy</a:t>
                      </a:r>
                      <a:r>
                        <a:rPr kumimoji="1" lang="ja-JP" altLang="en-US" sz="1800" dirty="0"/>
                        <a:t>年 </a:t>
                      </a:r>
                      <a:r>
                        <a:rPr kumimoji="1" lang="en-US" altLang="ja-JP" sz="1800" dirty="0"/>
                        <a:t>mm</a:t>
                      </a:r>
                      <a:r>
                        <a:rPr kumimoji="1" lang="ja-JP" altLang="en-US" sz="1800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245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5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r>
              <a:rPr lang="ja-JP" altLang="en-US" dirty="0"/>
              <a:t>　変更準備・計画　</a:t>
            </a:r>
            <a:r>
              <a:rPr lang="en-US" altLang="ja-JP" dirty="0"/>
              <a:t>–</a:t>
            </a:r>
            <a:r>
              <a:rPr lang="ja-JP" altLang="en-US" dirty="0"/>
              <a:t>変更確認項目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72E6368-B5D3-4C35-9177-D0E13E445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412984"/>
              </p:ext>
            </p:extLst>
          </p:nvPr>
        </p:nvGraphicFramePr>
        <p:xfrm>
          <a:off x="984000" y="1268999"/>
          <a:ext cx="10235290" cy="4854773"/>
        </p:xfrm>
        <a:graphic>
          <a:graphicData uri="http://schemas.openxmlformats.org/drawingml/2006/table">
            <a:tbl>
              <a:tblPr/>
              <a:tblGrid>
                <a:gridCol w="2976219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7259071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4964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作業標準類、チェックリスト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認定前に標準類・点検類の整備完了。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作業訓練、資格認定、品質教育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オペレータ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教育・資格認定を従来から実施済み。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設備保全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新規設備の導入なく</a:t>
                      </a:r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、既存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保全体制にて運用する。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703068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不良解析体制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不具合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解析体制を量産前に確立済み。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3207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検査機器・治工具・ポカヨケ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既存検査機器、治工具を使用</a:t>
                      </a:r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し生産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を行う。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688281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評価・技術ミーティングを</a:t>
                      </a:r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行い確認済み。工程チェックシートによる確認済み。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740203"/>
                  </a:ext>
                </a:extLst>
              </a:tr>
              <a:tr h="622614"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初期流動結果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代表製品にて初期流動を実施し正常な生産を確認済み。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51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043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工程チェック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274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04</a:t>
            </a:r>
            <a:r>
              <a:rPr lang="ja-JP" altLang="en-US" dirty="0"/>
              <a:t>　工程チェック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0AF7D9-CE21-448B-BCAA-659DCE6E880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84000" y="1268999"/>
          <a:ext cx="10152000" cy="3675522"/>
        </p:xfrm>
        <a:graphic>
          <a:graphicData uri="http://schemas.openxmlformats.org/drawingml/2006/table">
            <a:tbl>
              <a:tblPr/>
              <a:tblGrid>
                <a:gridCol w="3483828">
                  <a:extLst>
                    <a:ext uri="{9D8B030D-6E8A-4147-A177-3AD203B41FA5}">
                      <a16:colId xmlns:a16="http://schemas.microsoft.com/office/drawing/2014/main" val="2698394490"/>
                    </a:ext>
                  </a:extLst>
                </a:gridCol>
                <a:gridCol w="6668172">
                  <a:extLst>
                    <a:ext uri="{9D8B030D-6E8A-4147-A177-3AD203B41FA5}">
                      <a16:colId xmlns:a16="http://schemas.microsoft.com/office/drawing/2014/main" val="1162305570"/>
                    </a:ext>
                  </a:extLst>
                </a:gridCol>
              </a:tblGrid>
              <a:tr h="105751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確認結果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161926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過去トラ確認結果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変更前工程での改善施策の反映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工程チェックリスト（過去トラ）　該当工程　○○件　確認済み。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また、改善施策の共有として、評価・技術ミーティングを行い、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委託先のリスク検証の深掘りを実施済み。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811257"/>
                  </a:ext>
                </a:extLst>
              </a:tr>
              <a:tr h="13090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品質管理体制確認結果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[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新規採用時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]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車載として新規の採用でないため省略。</a:t>
                      </a:r>
                    </a:p>
                  </a:txBody>
                  <a:tcPr marL="9321" marR="9321" marT="93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0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088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05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変更品評価結果</a:t>
            </a:r>
          </a:p>
        </p:txBody>
      </p:sp>
    </p:spTree>
    <p:extLst>
      <p:ext uri="{BB962C8B-B14F-4D97-AF65-F5344CB8AC3E}">
        <p14:creationId xmlns:p14="http://schemas.microsoft.com/office/powerpoint/2010/main" val="3203731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05</a:t>
            </a:r>
            <a:r>
              <a:rPr lang="ja-JP" altLang="en-US" dirty="0"/>
              <a:t>　変更品評価結果</a:t>
            </a:r>
            <a:endParaRPr kumimoji="1" lang="ja-JP" altLang="en-US" b="1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879522"/>
              </p:ext>
            </p:extLst>
          </p:nvPr>
        </p:nvGraphicFramePr>
        <p:xfrm>
          <a:off x="292325" y="1854140"/>
          <a:ext cx="11607349" cy="24494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0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確認項目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確認結果　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0" dirty="0">
                          <a:solidFill>
                            <a:schemeClr val="bg1"/>
                          </a:solidFill>
                        </a:rPr>
                        <a:t>添付資料</a:t>
                      </a:r>
                      <a:endParaRPr kumimoji="1" lang="ja-JP" altLang="en-US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基礎特性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(TEG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</a:rPr>
                        <a:t>特性、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TEG</a:t>
                      </a:r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</a:rPr>
                        <a:t>寸法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　あり 問題無し</a:t>
                      </a:r>
                      <a:endParaRPr kumimoji="1" lang="en-US" altLang="ja-JP" sz="160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検査装置・測定システム環境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測定システム解析調査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(MSA)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の結果問題なし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541033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電気的特性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(DC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・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全ての項目で 工程能力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</a:rPr>
                        <a:t>Ppk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 &gt; 1.67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、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</a:rPr>
                        <a:t>EMC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の差分小で問題なし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82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信頼性評価・兆候精査 問題なし　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～</a:t>
                      </a:r>
                      <a:r>
                        <a:rPr kumimoji="1" lang="en-US" altLang="ja-JP" b="0" dirty="0" err="1">
                          <a:solidFill>
                            <a:schemeClr val="tx1"/>
                          </a:solidFill>
                        </a:rPr>
                        <a:t>p.xx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45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Contents</a:t>
            </a:r>
            <a:endParaRPr kumimoji="1" lang="ja-JP" altLang="en-US" b="1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2"/>
          </p:nvPr>
        </p:nvSpPr>
        <p:spPr>
          <a:xfrm>
            <a:off x="1320800" y="1332575"/>
            <a:ext cx="8367110" cy="627851"/>
          </a:xfrm>
        </p:spPr>
        <p:txBody>
          <a:bodyPr/>
          <a:lstStyle/>
          <a:p>
            <a:r>
              <a:rPr lang="ja-JP" altLang="en-US" dirty="0"/>
              <a:t>変更内容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6"/>
          </p:nvPr>
        </p:nvSpPr>
        <p:spPr>
          <a:xfrm>
            <a:off x="1320800" y="2332608"/>
            <a:ext cx="8367110" cy="664797"/>
          </a:xfrm>
        </p:spPr>
        <p:txBody>
          <a:bodyPr/>
          <a:lstStyle/>
          <a:p>
            <a:r>
              <a:rPr lang="ja-JP" altLang="en-US" dirty="0"/>
              <a:t>変更点と検証事項の明確化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8"/>
          </p:nvPr>
        </p:nvSpPr>
        <p:spPr>
          <a:xfrm>
            <a:off x="1320800" y="3351483"/>
            <a:ext cx="8367110" cy="664797"/>
          </a:xfrm>
        </p:spPr>
        <p:txBody>
          <a:bodyPr/>
          <a:lstStyle/>
          <a:p>
            <a:r>
              <a:rPr lang="ja-JP" altLang="en-US" dirty="0"/>
              <a:t>変更準備・計画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1320800" y="4369620"/>
            <a:ext cx="8367110" cy="664797"/>
          </a:xfrm>
        </p:spPr>
        <p:txBody>
          <a:bodyPr/>
          <a:lstStyle/>
          <a:p>
            <a:r>
              <a:rPr kumimoji="1" lang="ja-JP" altLang="en-US" dirty="0"/>
              <a:t>工程チェック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468313" y="1277168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01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468313" y="2295674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02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468313" y="3314180"/>
            <a:ext cx="709613" cy="738664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64D2"/>
                </a:solidFill>
              </a:rPr>
              <a:t>03</a:t>
            </a:r>
            <a:endParaRPr kumimoji="1" lang="ja-JP" altLang="en-US" dirty="0">
              <a:solidFill>
                <a:srgbClr val="0064D2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19"/>
          </p:nvPr>
        </p:nvSpPr>
        <p:spPr>
          <a:xfrm>
            <a:off x="468313" y="4332686"/>
            <a:ext cx="709613" cy="738664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>
                <a:solidFill>
                  <a:srgbClr val="0064D2"/>
                </a:solidFill>
              </a:rPr>
              <a:t>04</a:t>
            </a:r>
          </a:p>
        </p:txBody>
      </p:sp>
      <p:sp>
        <p:nvSpPr>
          <p:cNvPr id="11" name="テキスト プレースホルダー 14">
            <a:extLst>
              <a:ext uri="{FF2B5EF4-FFF2-40B4-BE49-F238E27FC236}">
                <a16:creationId xmlns:a16="http://schemas.microsoft.com/office/drawing/2014/main" id="{AB1DF8A1-E899-4633-9F77-8A9EA4C46DC7}"/>
              </a:ext>
            </a:extLst>
          </p:cNvPr>
          <p:cNvSpPr txBox="1">
            <a:spLocks/>
          </p:cNvSpPr>
          <p:nvPr/>
        </p:nvSpPr>
        <p:spPr bwMode="gray">
          <a:xfrm>
            <a:off x="1320800" y="5388125"/>
            <a:ext cx="8367110" cy="664797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tabLst>
                <a:tab pos="1610933" algn="l"/>
              </a:tabLst>
              <a:defRPr kumimoji="1" lang="ja-JP" altLang="en-US" sz="3200" kern="1200" dirty="0" smtClean="0">
                <a:solidFill>
                  <a:schemeClr val="tx1"/>
                </a:solidFill>
                <a:latin typeface="+mn-ea"/>
                <a:ea typeface="+mn-ea"/>
                <a:cs typeface="Meiryo UI" panose="020B0604030504040204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dirty="0"/>
              <a:t>変更</a:t>
            </a:r>
            <a:r>
              <a:rPr lang="ja-JP" altLang="en-US" dirty="0"/>
              <a:t>品評価結果</a:t>
            </a:r>
            <a:endParaRPr lang="zh-TW" altLang="en-US" dirty="0"/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9DC991B2-FF37-4C66-AE36-B67F248A1795}"/>
              </a:ext>
            </a:extLst>
          </p:cNvPr>
          <p:cNvSpPr txBox="1">
            <a:spLocks/>
          </p:cNvSpPr>
          <p:nvPr/>
        </p:nvSpPr>
        <p:spPr bwMode="gray">
          <a:xfrm>
            <a:off x="468313" y="5351191"/>
            <a:ext cx="709613" cy="738664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10658" indent="0" algn="l" defTabSz="914228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kumimoji="1" lang="ja-JP" altLang="en-US" sz="4000" kern="1200" dirty="0" smtClean="0">
                <a:solidFill>
                  <a:schemeClr val="accent1"/>
                </a:solidFill>
                <a:latin typeface="+mn-ea"/>
                <a:ea typeface="+mn-ea"/>
                <a:cs typeface="東芝 Pゴシック Light" panose="020B0300000000000000" pitchFamily="50" charset="-128"/>
              </a:defRPr>
            </a:lvl1pPr>
            <a:lvl2pPr marL="1778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indent="-18415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64D2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720470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 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変更点の検証結果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DD6C3D1-AC4C-43FF-A245-1AE9C956F4C3}"/>
              </a:ext>
            </a:extLst>
          </p:cNvPr>
          <p:cNvSpPr txBox="1"/>
          <p:nvPr/>
        </p:nvSpPr>
        <p:spPr>
          <a:xfrm>
            <a:off x="688050" y="14090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基礎</a:t>
            </a:r>
            <a:r>
              <a:rPr kumimoji="1" lang="ja-JP" altLang="en-US" b="1" dirty="0" smtClean="0">
                <a:latin typeface="+mj-ea"/>
                <a:ea typeface="+mj-ea"/>
              </a:rPr>
              <a:t>特性　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352239"/>
              </p:ext>
            </p:extLst>
          </p:nvPr>
        </p:nvGraphicFramePr>
        <p:xfrm>
          <a:off x="1068944" y="1967331"/>
          <a:ext cx="9156880" cy="2930903"/>
        </p:xfrm>
        <a:graphic>
          <a:graphicData uri="http://schemas.openxmlformats.org/drawingml/2006/table">
            <a:tbl>
              <a:tblPr/>
              <a:tblGrid>
                <a:gridCol w="1857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035">
                  <a:extLst>
                    <a:ext uri="{9D8B030D-6E8A-4147-A177-3AD203B41FA5}">
                      <a16:colId xmlns:a16="http://schemas.microsoft.com/office/drawing/2014/main" val="2852337962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0143">
                  <a:extLst>
                    <a:ext uri="{9D8B030D-6E8A-4147-A177-3AD203B41FA5}">
                      <a16:colId xmlns:a16="http://schemas.microsoft.com/office/drawing/2014/main" val="745767587"/>
                    </a:ext>
                  </a:extLst>
                </a:gridCol>
              </a:tblGrid>
              <a:tr h="38274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工程名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管理項目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単位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数量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Target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6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Cpk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&gt;1.67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Ａ２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14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Ｂ１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1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Ｃ１</a:t>
                      </a:r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7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TEG</a:t>
                      </a:r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特性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Ｄ１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749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Ｄ２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x.xx</a:t>
                      </a: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068944" y="5181922"/>
            <a:ext cx="5829474" cy="934478"/>
          </a:xfrm>
          <a:prstGeom prst="rect">
            <a:avLst/>
          </a:prstGeom>
          <a:noFill/>
        </p:spPr>
        <p:txBody>
          <a:bodyPr wrap="square" lIns="36000" tIns="36000" rIns="0" bIns="36000" rtlCol="0">
            <a:spAutoFit/>
          </a:bodyPr>
          <a:lstStyle/>
          <a:p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以下のような、指数等によるエビデンスを示すことを推奨</a:t>
            </a:r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『 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製品仕様を満たすために、変更前後の製造基準値が設定され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製造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工程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の出来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映えの分布が、製造基準値に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対して</a:t>
            </a:r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 余裕度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を確保できていること。</a:t>
            </a:r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』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ex</a:t>
            </a:r>
            <a:r>
              <a:rPr lang="en-US" altLang="ja-JP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dirty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工程変更前後の工程能力で比較</a:t>
            </a:r>
            <a:r>
              <a:rPr lang="ja-JP" altLang="en-US" sz="1400" dirty="0" smtClean="0">
                <a:solidFill>
                  <a:srgbClr val="0064D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ja-JP" altLang="en-US" sz="1400" dirty="0">
              <a:solidFill>
                <a:srgbClr val="0064D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9237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59EFC7-AED0-4ED1-ADD3-156712FD9D16}"/>
              </a:ext>
            </a:extLst>
          </p:cNvPr>
          <p:cNvSpPr txBox="1"/>
          <p:nvPr/>
        </p:nvSpPr>
        <p:spPr>
          <a:xfrm>
            <a:off x="741000" y="1054708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b="1" dirty="0">
                <a:latin typeface="+mj-ea"/>
                <a:ea typeface="+mj-ea"/>
              </a:rPr>
              <a:t>電気的特性：</a:t>
            </a:r>
            <a:r>
              <a:rPr kumimoji="1" lang="en-US" altLang="zh-TW" b="1" dirty="0">
                <a:latin typeface="+mj-ea"/>
                <a:ea typeface="+mj-ea"/>
              </a:rPr>
              <a:t>DC</a:t>
            </a:r>
            <a:r>
              <a:rPr kumimoji="1" lang="zh-TW" altLang="en-US" b="1" dirty="0">
                <a:latin typeface="+mj-ea"/>
                <a:ea typeface="+mj-ea"/>
              </a:rPr>
              <a:t>特性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aphicFrame>
        <p:nvGraphicFramePr>
          <p:cNvPr id="7" name="表 3">
            <a:extLst>
              <a:ext uri="{FF2B5EF4-FFF2-40B4-BE49-F238E27FC236}">
                <a16:creationId xmlns:a16="http://schemas.microsoft.com/office/drawing/2014/main" id="{792443E4-0C90-4698-9D52-792559BC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69609"/>
              </p:ext>
            </p:extLst>
          </p:nvPr>
        </p:nvGraphicFramePr>
        <p:xfrm>
          <a:off x="1646222" y="1436069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VIL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CMOS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output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output voltage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IOH = -5mA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DC18ED-7190-485F-A5FD-4D21AC1EB18C}"/>
              </a:ext>
            </a:extLst>
          </p:cNvPr>
          <p:cNvSpPr txBox="1"/>
          <p:nvPr/>
        </p:nvSpPr>
        <p:spPr>
          <a:xfrm>
            <a:off x="741000" y="351225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電気的特性：リーク特性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9" name="表 3">
            <a:extLst>
              <a:ext uri="{FF2B5EF4-FFF2-40B4-BE49-F238E27FC236}">
                <a16:creationId xmlns:a16="http://schemas.microsoft.com/office/drawing/2014/main" id="{2F478730-921E-4AAF-9C44-F4983BDE8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01252"/>
              </p:ext>
            </p:extLst>
          </p:nvPr>
        </p:nvGraphicFramePr>
        <p:xfrm>
          <a:off x="1646222" y="3881583"/>
          <a:ext cx="8197689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2044">
                  <a:extLst>
                    <a:ext uri="{9D8B030D-6E8A-4147-A177-3AD203B41FA5}">
                      <a16:colId xmlns:a16="http://schemas.microsoft.com/office/drawing/2014/main" val="792330963"/>
                    </a:ext>
                  </a:extLst>
                </a:gridCol>
                <a:gridCol w="1241777">
                  <a:extLst>
                    <a:ext uri="{9D8B030D-6E8A-4147-A177-3AD203B41FA5}">
                      <a16:colId xmlns:a16="http://schemas.microsoft.com/office/drawing/2014/main" val="4119416889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47003544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616320945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188224192"/>
                    </a:ext>
                  </a:extLst>
                </a:gridCol>
                <a:gridCol w="1296268">
                  <a:extLst>
                    <a:ext uri="{9D8B030D-6E8A-4147-A177-3AD203B41FA5}">
                      <a16:colId xmlns:a16="http://schemas.microsoft.com/office/drawing/2014/main" val="16207752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symbol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Conditions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Cpk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Target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087933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en-US" altLang="ja-JP" sz="1200" dirty="0"/>
                        <a:t>Input leakage current</a:t>
                      </a:r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REGVCC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200" dirty="0" err="1"/>
                        <a:t>Cpk</a:t>
                      </a:r>
                      <a:r>
                        <a:rPr kumimoji="1" lang="en-US" altLang="ja-JP" sz="1200" dirty="0"/>
                        <a:t>&gt;1.67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8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VI = EVCC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7454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200" dirty="0"/>
                        <a:t>ILIL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675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VI = 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xx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/>
                        <a:t>x.xx</a:t>
                      </a:r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342384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61379" y="5735783"/>
            <a:ext cx="475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 smtClean="0"/>
              <a:t>評価製品：製品</a:t>
            </a:r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7428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DD47A0B-6AD9-462D-8D1D-EBA831FD55FE}"/>
              </a:ext>
            </a:extLst>
          </p:cNvPr>
          <p:cNvSpPr/>
          <p:nvPr/>
        </p:nvSpPr>
        <p:spPr>
          <a:xfrm>
            <a:off x="6096000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150Ω</a:t>
            </a:r>
            <a:r>
              <a:rPr lang="ja-JP" altLang="en-US" b="1" dirty="0">
                <a:latin typeface="+mj-ea"/>
                <a:ea typeface="+mj-ea"/>
              </a:rPr>
              <a:t>法によるエミッション特性比較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D3103-4803-47DB-98EB-FA4B55DD5839}"/>
              </a:ext>
            </a:extLst>
          </p:cNvPr>
          <p:cNvSpPr txBox="1"/>
          <p:nvPr/>
        </p:nvSpPr>
        <p:spPr>
          <a:xfrm>
            <a:off x="6426650" y="5910817"/>
            <a:ext cx="4068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+mj-ea"/>
                <a:ea typeface="+mj-ea"/>
              </a:rPr>
              <a:t>DPI</a:t>
            </a:r>
            <a:r>
              <a:rPr lang="ja-JP" altLang="en-US" b="1" dirty="0">
                <a:latin typeface="+mj-ea"/>
                <a:ea typeface="+mj-ea"/>
              </a:rPr>
              <a:t>法によるイミュニティー特性比較</a:t>
            </a:r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889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05</a:t>
            </a:r>
            <a:r>
              <a:rPr lang="ja-JP" altLang="en-US" dirty="0"/>
              <a:t>　変更ワークシート</a:t>
            </a:r>
            <a:r>
              <a:rPr lang="en-US" altLang="ja-JP" dirty="0"/>
              <a:t>(</a:t>
            </a:r>
            <a:r>
              <a:rPr lang="ja-JP" altLang="en-US" dirty="0"/>
              <a:t>設計上の変更点</a:t>
            </a:r>
            <a:r>
              <a:rPr lang="en-US" altLang="ja-JP" dirty="0"/>
              <a:t>)</a:t>
            </a:r>
            <a:r>
              <a:rPr lang="ja-JP" altLang="en-US" dirty="0"/>
              <a:t>検証結果　　</a:t>
            </a:r>
            <a:r>
              <a:rPr lang="en-US" altLang="ja-JP" dirty="0"/>
              <a:t>-</a:t>
            </a:r>
            <a:r>
              <a:rPr lang="ja-JP" altLang="en-US" dirty="0"/>
              <a:t>変更品の検証結果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86E7CB-DEC8-4BC9-A49E-BE97B4F0F65E}"/>
              </a:ext>
            </a:extLst>
          </p:cNvPr>
          <p:cNvSpPr txBox="1"/>
          <p:nvPr/>
        </p:nvSpPr>
        <p:spPr>
          <a:xfrm>
            <a:off x="705349" y="947183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電気的特性</a:t>
            </a:r>
            <a:r>
              <a:rPr lang="en-US" altLang="ja-JP" b="1" dirty="0">
                <a:latin typeface="+mj-ea"/>
                <a:ea typeface="+mj-ea"/>
              </a:rPr>
              <a:t>(EMC</a:t>
            </a:r>
            <a:r>
              <a:rPr lang="ja-JP" altLang="en-US" b="1" dirty="0">
                <a:latin typeface="+mj-ea"/>
                <a:ea typeface="+mj-ea"/>
              </a:rPr>
              <a:t>等価性評価</a:t>
            </a:r>
            <a:r>
              <a:rPr lang="en-US" altLang="ja-JP" b="1" dirty="0">
                <a:latin typeface="+mj-ea"/>
                <a:ea typeface="+mj-ea"/>
              </a:rPr>
              <a:t>)</a:t>
            </a:r>
            <a:r>
              <a:rPr lang="ja-JP" altLang="en-US" b="1" dirty="0">
                <a:latin typeface="+mj-ea"/>
                <a:ea typeface="+mj-ea"/>
              </a:rPr>
              <a:t>：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529B01C-2A59-46CB-B18D-583A85F62A91}"/>
              </a:ext>
            </a:extLst>
          </p:cNvPr>
          <p:cNvSpPr/>
          <p:nvPr/>
        </p:nvSpPr>
        <p:spPr>
          <a:xfrm>
            <a:off x="891822" y="1580444"/>
            <a:ext cx="4730045" cy="422204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EMC waveform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DE7664-F03E-4A8E-BEDF-015EA2DAEC42}"/>
              </a:ext>
            </a:extLst>
          </p:cNvPr>
          <p:cNvSpPr txBox="1"/>
          <p:nvPr/>
        </p:nvSpPr>
        <p:spPr>
          <a:xfrm>
            <a:off x="1029179" y="591081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隣接端子のクロストーク特性比較</a:t>
            </a:r>
            <a:endParaRPr lang="en-US" altLang="ja-JP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9008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" y="10274"/>
            <a:ext cx="11437882" cy="749165"/>
          </a:xfrm>
        </p:spPr>
        <p:txBody>
          <a:bodyPr/>
          <a:lstStyle/>
          <a:p>
            <a:r>
              <a:rPr lang="en-US" altLang="ja-JP" b="1" dirty="0" smtClean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72C279-035B-45C9-9322-3C9A0B0F524F}"/>
              </a:ext>
            </a:extLst>
          </p:cNvPr>
          <p:cNvSpPr txBox="1"/>
          <p:nvPr/>
        </p:nvSpPr>
        <p:spPr>
          <a:xfrm>
            <a:off x="494509" y="759439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信頼性試験結果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808FE99-A197-4D92-8F4C-917B671D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185701"/>
              </p:ext>
            </p:extLst>
          </p:nvPr>
        </p:nvGraphicFramePr>
        <p:xfrm>
          <a:off x="305814" y="1413162"/>
          <a:ext cx="11410360" cy="3225754"/>
        </p:xfrm>
        <a:graphic>
          <a:graphicData uri="http://schemas.openxmlformats.org/drawingml/2006/table">
            <a:tbl>
              <a:tblPr/>
              <a:tblGrid>
                <a:gridCol w="429987">
                  <a:extLst>
                    <a:ext uri="{9D8B030D-6E8A-4147-A177-3AD203B41FA5}">
                      <a16:colId xmlns:a16="http://schemas.microsoft.com/office/drawing/2014/main" val="4092062849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1211824039"/>
                    </a:ext>
                  </a:extLst>
                </a:gridCol>
                <a:gridCol w="564881">
                  <a:extLst>
                    <a:ext uri="{9D8B030D-6E8A-4147-A177-3AD203B41FA5}">
                      <a16:colId xmlns:a16="http://schemas.microsoft.com/office/drawing/2014/main" val="336092887"/>
                    </a:ext>
                  </a:extLst>
                </a:gridCol>
                <a:gridCol w="800419">
                  <a:extLst>
                    <a:ext uri="{9D8B030D-6E8A-4147-A177-3AD203B41FA5}">
                      <a16:colId xmlns:a16="http://schemas.microsoft.com/office/drawing/2014/main" val="3416956038"/>
                    </a:ext>
                  </a:extLst>
                </a:gridCol>
                <a:gridCol w="858725">
                  <a:extLst>
                    <a:ext uri="{9D8B030D-6E8A-4147-A177-3AD203B41FA5}">
                      <a16:colId xmlns:a16="http://schemas.microsoft.com/office/drawing/2014/main" val="3908214652"/>
                    </a:ext>
                  </a:extLst>
                </a:gridCol>
                <a:gridCol w="1086824">
                  <a:extLst>
                    <a:ext uri="{9D8B030D-6E8A-4147-A177-3AD203B41FA5}">
                      <a16:colId xmlns:a16="http://schemas.microsoft.com/office/drawing/2014/main" val="3473927180"/>
                    </a:ext>
                  </a:extLst>
                </a:gridCol>
                <a:gridCol w="1744284">
                  <a:extLst>
                    <a:ext uri="{9D8B030D-6E8A-4147-A177-3AD203B41FA5}">
                      <a16:colId xmlns:a16="http://schemas.microsoft.com/office/drawing/2014/main" val="2271862490"/>
                    </a:ext>
                  </a:extLst>
                </a:gridCol>
                <a:gridCol w="1127078">
                  <a:extLst>
                    <a:ext uri="{9D8B030D-6E8A-4147-A177-3AD203B41FA5}">
                      <a16:colId xmlns:a16="http://schemas.microsoft.com/office/drawing/2014/main" val="693417417"/>
                    </a:ext>
                  </a:extLst>
                </a:gridCol>
                <a:gridCol w="593522">
                  <a:extLst>
                    <a:ext uri="{9D8B030D-6E8A-4147-A177-3AD203B41FA5}">
                      <a16:colId xmlns:a16="http://schemas.microsoft.com/office/drawing/2014/main" val="3832619818"/>
                    </a:ext>
                  </a:extLst>
                </a:gridCol>
                <a:gridCol w="995814">
                  <a:extLst>
                    <a:ext uri="{9D8B030D-6E8A-4147-A177-3AD203B41FA5}">
                      <a16:colId xmlns:a16="http://schemas.microsoft.com/office/drawing/2014/main" val="928160249"/>
                    </a:ext>
                  </a:extLst>
                </a:gridCol>
                <a:gridCol w="1764469">
                  <a:extLst>
                    <a:ext uri="{9D8B030D-6E8A-4147-A177-3AD203B41FA5}">
                      <a16:colId xmlns:a16="http://schemas.microsoft.com/office/drawing/2014/main" val="1736462231"/>
                    </a:ext>
                  </a:extLst>
                </a:gridCol>
              </a:tblGrid>
              <a:tr h="35963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Sample-size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Method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実施製品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代表品選定理由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247352"/>
                  </a:ext>
                </a:extLst>
              </a:tr>
              <a:tr h="359633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pieces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spec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condition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6520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高温高湿バイアス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THB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85C / 85%RH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 fail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238859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オートクレーブ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JESD22-A102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127C / 100%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63710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温度サイクル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JESD22-A104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-55C / 150C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500cyc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ワイヤーが細い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64738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A6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高温放置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HTSL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150C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225114"/>
                  </a:ext>
                </a:extLst>
              </a:tr>
              <a:tr h="16054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B1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高温動作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JESD22-A108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125C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1000h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09612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D1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エレクトロマイグレーション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TEG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---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113420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E2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人体モデル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HBM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JESD22-A114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±2000V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983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E3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パッケージ帯電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CDM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JESD22-C101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±500V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8615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E4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ラッチアップ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LU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JESD78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±100mA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0 fail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Chip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面積大きい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2206"/>
                  </a:ext>
                </a:extLst>
              </a:tr>
              <a:tr h="25116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E9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  <a:endParaRPr kumimoji="0" lang="ja-JP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EMC</a:t>
                      </a:r>
                    </a:p>
                  </a:txBody>
                  <a:tcPr marL="97497" marR="97497" marT="46815" marB="46815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 / </a:t>
                      </a: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製品</a:t>
                      </a:r>
                      <a:r>
                        <a:rPr kumimoji="1" lang="en-US" altLang="ja-JP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変更前後製品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482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3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05</a:t>
            </a:r>
            <a:r>
              <a:rPr lang="ja-JP" altLang="en-US" dirty="0"/>
              <a:t>　変更点と検証結果　</a:t>
            </a:r>
            <a:r>
              <a:rPr lang="en-US" altLang="ja-JP" dirty="0"/>
              <a:t> –</a:t>
            </a:r>
            <a:r>
              <a:rPr lang="ja-JP" altLang="en-US" dirty="0"/>
              <a:t>組み合わせ影響確認</a:t>
            </a:r>
            <a:r>
              <a:rPr lang="en-US" altLang="ja-JP" dirty="0"/>
              <a:t>-</a:t>
            </a:r>
            <a:endParaRPr kumimoji="1" lang="ja-JP" altLang="en-US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F1328-47BD-4BBE-85EA-1A636CA3F9E2}"/>
              </a:ext>
            </a:extLst>
          </p:cNvPr>
          <p:cNvSpPr txBox="1"/>
          <p:nvPr/>
        </p:nvSpPr>
        <p:spPr>
          <a:xfrm>
            <a:off x="581973" y="104675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+mj-ea"/>
                <a:ea typeface="+mj-ea"/>
              </a:rPr>
              <a:t>兆候精査：</a:t>
            </a:r>
            <a:endParaRPr kumimoji="1" lang="en-US" altLang="ja-JP" b="1" dirty="0">
              <a:latin typeface="+mj-ea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51853"/>
              </p:ext>
            </p:extLst>
          </p:nvPr>
        </p:nvGraphicFramePr>
        <p:xfrm>
          <a:off x="1394702" y="1576678"/>
          <a:ext cx="9482682" cy="3310868"/>
        </p:xfrm>
        <a:graphic>
          <a:graphicData uri="http://schemas.openxmlformats.org/drawingml/2006/table">
            <a:tbl>
              <a:tblPr/>
              <a:tblGrid>
                <a:gridCol w="3527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5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7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DC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特性</a:t>
                      </a:r>
                      <a:endParaRPr kumimoji="0" lang="en-US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altLang="ja-JP" sz="160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HTOL</a:t>
                      </a:r>
                      <a:r>
                        <a:rPr lang="ja-JP" altLang="en-US" sz="160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兆候精査</a:t>
                      </a:r>
                      <a:r>
                        <a:rPr lang="en-US" altLang="ja-JP" sz="160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60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主要特性、信頼性評価 特性変動確認</a:t>
                      </a:r>
                      <a:r>
                        <a:rPr lang="en-US" altLang="ja-JP" sz="160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endParaRPr lang="en-US" altLang="ja-JP" sz="160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High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4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Low level input voltage</a:t>
                      </a:r>
                      <a:endParaRPr kumimoji="1" lang="ja-JP" altLang="en-US" sz="1200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5998" marR="35998" marT="35966" marB="359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7081755" y="2607355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特性変動確認結果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7081755" y="3867849"/>
            <a:ext cx="2228045" cy="811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特性変動確認結果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98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変更内容</a:t>
            </a:r>
          </a:p>
        </p:txBody>
      </p:sp>
    </p:spTree>
    <p:extLst>
      <p:ext uri="{BB962C8B-B14F-4D97-AF65-F5344CB8AC3E}">
        <p14:creationId xmlns:p14="http://schemas.microsoft.com/office/powerpoint/2010/main" val="370847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8" name="コンテンツ プレースホルダー 3">
            <a:extLst>
              <a:ext uri="{FF2B5EF4-FFF2-40B4-BE49-F238E27FC236}">
                <a16:creationId xmlns:a16="http://schemas.microsoft.com/office/drawing/2014/main" id="{7762E6D1-2454-44C1-BC34-8CE993B59E67}"/>
              </a:ext>
            </a:extLst>
          </p:cNvPr>
          <p:cNvSpPr txBox="1">
            <a:spLocks/>
          </p:cNvSpPr>
          <p:nvPr/>
        </p:nvSpPr>
        <p:spPr>
          <a:xfrm>
            <a:off x="710508" y="1159575"/>
            <a:ext cx="10521936" cy="943589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rgbClr val="0000CC"/>
              </a:buClr>
            </a:pPr>
            <a:r>
              <a:rPr lang="ja-JP" altLang="en-US" sz="1800" dirty="0">
                <a:latin typeface="+mn-ea"/>
              </a:rPr>
              <a:t>需要増加に伴い</a:t>
            </a:r>
            <a:r>
              <a:rPr lang="ja-JP" altLang="en-US" sz="1800" dirty="0" smtClean="0">
                <a:latin typeface="+mn-ea"/>
              </a:rPr>
              <a:t>、</a:t>
            </a:r>
            <a:r>
              <a:rPr lang="en-US" altLang="ja-JP" sz="1800" dirty="0" smtClean="0">
                <a:latin typeface="+mn-ea"/>
              </a:rPr>
              <a:t>A</a:t>
            </a:r>
            <a:r>
              <a:rPr lang="ja-JP" altLang="en-US" sz="1800" dirty="0" smtClean="0">
                <a:latin typeface="+mn-ea"/>
              </a:rPr>
              <a:t>工場</a:t>
            </a:r>
            <a:r>
              <a:rPr lang="ja-JP" altLang="en-US" sz="1800" dirty="0">
                <a:latin typeface="+mn-ea"/>
              </a:rPr>
              <a:t>で</a:t>
            </a:r>
            <a:r>
              <a:rPr lang="ja-JP" altLang="en-US" sz="1800" dirty="0" smtClean="0">
                <a:latin typeface="+mn-ea"/>
              </a:rPr>
              <a:t>の生産</a:t>
            </a:r>
            <a:r>
              <a:rPr lang="ja-JP" altLang="en-US" sz="1800" dirty="0">
                <a:latin typeface="+mn-ea"/>
              </a:rPr>
              <a:t>能力を超える見込み</a:t>
            </a:r>
            <a:r>
              <a:rPr lang="ja-JP" altLang="en-US" sz="1800" dirty="0" smtClean="0">
                <a:latin typeface="+mn-ea"/>
              </a:rPr>
              <a:t>です。製品</a:t>
            </a:r>
            <a:r>
              <a:rPr lang="ja-JP" altLang="en-US" sz="1800" dirty="0">
                <a:latin typeface="+mn-ea"/>
              </a:rPr>
              <a:t>の安定供給を目的として生産</a:t>
            </a:r>
            <a:r>
              <a:rPr lang="ja-JP" altLang="en-US" sz="1800" dirty="0" smtClean="0">
                <a:latin typeface="+mn-ea"/>
              </a:rPr>
              <a:t>拠点追加</a:t>
            </a:r>
            <a:r>
              <a:rPr lang="ja-JP" altLang="en-US" sz="1800" dirty="0">
                <a:latin typeface="+mn-ea"/>
              </a:rPr>
              <a:t>の</a:t>
            </a:r>
            <a:r>
              <a:rPr lang="en-US" altLang="ja-JP" sz="1800" dirty="0">
                <a:latin typeface="+mn-ea"/>
              </a:rPr>
              <a:t>PCN</a:t>
            </a:r>
            <a:r>
              <a:rPr lang="ja-JP" altLang="en-US" sz="1800" dirty="0">
                <a:latin typeface="+mn-ea"/>
              </a:rPr>
              <a:t>を申請いたします。</a:t>
            </a:r>
            <a:endParaRPr lang="en-US" altLang="ja-JP" sz="1800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F308F1-1A22-45C0-ADC0-C76C866ED90E}"/>
              </a:ext>
            </a:extLst>
          </p:cNvPr>
          <p:cNvSpPr txBox="1"/>
          <p:nvPr/>
        </p:nvSpPr>
        <p:spPr>
          <a:xfrm>
            <a:off x="7321154" y="6004837"/>
            <a:ext cx="471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OSAT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Outsource Semiconductor Assembly and Test</a:t>
            </a:r>
            <a:endParaRPr kumimoji="1" lang="ja-JP" altLang="en-US" sz="1400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1. </a:t>
            </a:r>
            <a:r>
              <a:rPr lang="ja-JP" altLang="en-US" sz="2000" dirty="0">
                <a:latin typeface="+mn-ea"/>
                <a:ea typeface="+mn-ea"/>
              </a:rPr>
              <a:t>変更の背景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3C1DC00-F3EB-4C2B-A595-D180AF374015}"/>
              </a:ext>
            </a:extLst>
          </p:cNvPr>
          <p:cNvSpPr/>
          <p:nvPr/>
        </p:nvSpPr>
        <p:spPr>
          <a:xfrm>
            <a:off x="3809017" y="2300831"/>
            <a:ext cx="4894943" cy="3505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需要見通しグラフ等</a:t>
            </a:r>
          </a:p>
        </p:txBody>
      </p:sp>
    </p:spTree>
    <p:extLst>
      <p:ext uri="{BB962C8B-B14F-4D97-AF65-F5344CB8AC3E}">
        <p14:creationId xmlns:p14="http://schemas.microsoft.com/office/powerpoint/2010/main" val="176056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27D0D08-5613-4D02-8463-2A82CF675881}"/>
              </a:ext>
            </a:extLst>
          </p:cNvPr>
          <p:cNvSpPr txBox="1">
            <a:spLocks/>
          </p:cNvSpPr>
          <p:nvPr/>
        </p:nvSpPr>
        <p:spPr>
          <a:xfrm>
            <a:off x="1014122" y="1326448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対象製品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FE61FBA-B30C-4B2F-9435-622482B83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994879"/>
              </p:ext>
            </p:extLst>
          </p:nvPr>
        </p:nvGraphicFramePr>
        <p:xfrm>
          <a:off x="1188366" y="1887474"/>
          <a:ext cx="1508976" cy="1574235"/>
        </p:xfrm>
        <a:graphic>
          <a:graphicData uri="http://schemas.openxmlformats.org/drawingml/2006/table">
            <a:tbl>
              <a:tblPr/>
              <a:tblGrid>
                <a:gridCol w="1508976">
                  <a:extLst>
                    <a:ext uri="{9D8B030D-6E8A-4147-A177-3AD203B41FA5}">
                      <a16:colId xmlns:a16="http://schemas.microsoft.com/office/drawing/2014/main" val="3750750649"/>
                    </a:ext>
                  </a:extLst>
                </a:gridCol>
              </a:tblGrid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プロセス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818962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31232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617918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400063"/>
                  </a:ext>
                </a:extLst>
              </a:tr>
              <a:tr h="314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製品</a:t>
                      </a:r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871" marR="7871" marT="78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958957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7AB736-ABF4-48A4-8676-618C8C0495D0}"/>
              </a:ext>
            </a:extLst>
          </p:cNvPr>
          <p:cNvSpPr txBox="1"/>
          <p:nvPr/>
        </p:nvSpPr>
        <p:spPr>
          <a:xfrm>
            <a:off x="983999" y="1560284"/>
            <a:ext cx="581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Tx/>
              <a:tabLst/>
              <a:defRPr/>
            </a:pPr>
            <a:r>
              <a:rPr kumimoji="1" lang="en-US" altLang="ja-JP" sz="1600" dirty="0" smtClean="0">
                <a:solidFill>
                  <a:srgbClr val="3C3C3B"/>
                </a:solidFill>
                <a:latin typeface="+mn-ea"/>
              </a:rPr>
              <a:t>A</a:t>
            </a:r>
            <a:r>
              <a:rPr kumimoji="1" lang="ja-JP" altLang="en-US" sz="1600" dirty="0" smtClean="0">
                <a:solidFill>
                  <a:srgbClr val="3C3C3B"/>
                </a:solidFill>
                <a:latin typeface="+mn-ea"/>
              </a:rPr>
              <a:t>工場  </a:t>
            </a:r>
            <a:r>
              <a:rPr kumimoji="1" lang="en-US" altLang="ja-JP" sz="1600" dirty="0" smtClean="0">
                <a:solidFill>
                  <a:srgbClr val="3C3C3B"/>
                </a:solidFill>
                <a:latin typeface="+mn-ea"/>
              </a:rPr>
              <a:t>B</a:t>
            </a:r>
            <a:r>
              <a:rPr lang="ja-JP" altLang="en-US" sz="1600" dirty="0" smtClean="0">
                <a:solidFill>
                  <a:srgbClr val="3C3C3B"/>
                </a:solidFill>
                <a:latin typeface="+mn-ea"/>
              </a:rPr>
              <a:t>プロセス製品 </a:t>
            </a:r>
            <a:endParaRPr kumimoji="1"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2C021D7-A303-412E-9FF6-894EC0B0D00A}"/>
              </a:ext>
            </a:extLst>
          </p:cNvPr>
          <p:cNvSpPr txBox="1">
            <a:spLocks/>
          </p:cNvSpPr>
          <p:nvPr/>
        </p:nvSpPr>
        <p:spPr bwMode="auto">
          <a:xfrm>
            <a:off x="423263" y="759812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2. </a:t>
            </a:r>
            <a:r>
              <a:rPr lang="ja-JP" altLang="en-US" sz="2000" dirty="0">
                <a:latin typeface="+mn-ea"/>
                <a:ea typeface="+mn-ea"/>
              </a:rPr>
              <a:t>変更内容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ACD0C3F3-EB65-4952-92DB-D9E39F8B52B1}"/>
              </a:ext>
            </a:extLst>
          </p:cNvPr>
          <p:cNvSpPr txBox="1">
            <a:spLocks/>
          </p:cNvSpPr>
          <p:nvPr/>
        </p:nvSpPr>
        <p:spPr bwMode="auto">
          <a:xfrm>
            <a:off x="423263" y="4255981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3. </a:t>
            </a:r>
            <a:r>
              <a:rPr lang="ja-JP" altLang="en-US" sz="2000" dirty="0">
                <a:latin typeface="+mn-ea"/>
                <a:ea typeface="+mn-ea"/>
              </a:rPr>
              <a:t>変更概要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5A5E4-7871-47BE-A5DC-CA80E7752B29}"/>
              </a:ext>
            </a:extLst>
          </p:cNvPr>
          <p:cNvSpPr txBox="1"/>
          <p:nvPr/>
        </p:nvSpPr>
        <p:spPr>
          <a:xfrm>
            <a:off x="875999" y="4760004"/>
            <a:ext cx="931897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defTabSz="914400">
              <a:buClr>
                <a:srgbClr val="0070C0"/>
              </a:buClr>
              <a:defRPr/>
            </a:pPr>
            <a:r>
              <a:rPr lang="ja-JP" altLang="en-US" sz="1600" dirty="0" smtClean="0">
                <a:solidFill>
                  <a:srgbClr val="3C3C3B"/>
                </a:solidFill>
                <a:latin typeface="+mn-ea"/>
              </a:rPr>
              <a:t>プロセス製品の製造拠点の追加 </a:t>
            </a:r>
            <a:endParaRPr lang="en-US" altLang="ja-JP" sz="1600" dirty="0">
              <a:solidFill>
                <a:srgbClr val="3C3C3B"/>
              </a:solidFill>
              <a:latin typeface="+mn-ea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DB905C2-95BF-4279-BAFA-4085749AC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134906"/>
              </p:ext>
            </p:extLst>
          </p:nvPr>
        </p:nvGraphicFramePr>
        <p:xfrm>
          <a:off x="983999" y="5106018"/>
          <a:ext cx="8797768" cy="1114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4273580063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135643006"/>
                    </a:ext>
                  </a:extLst>
                </a:gridCol>
                <a:gridCol w="4189768">
                  <a:extLst>
                    <a:ext uri="{9D8B030D-6E8A-4147-A177-3AD203B41FA5}">
                      <a16:colId xmlns:a16="http://schemas.microsoft.com/office/drawing/2014/main" val="2432877548"/>
                    </a:ext>
                  </a:extLst>
                </a:gridCol>
              </a:tblGrid>
              <a:tr h="3306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製造拠点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現状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</a:rPr>
                        <a:t>追加拠点</a:t>
                      </a:r>
                      <a:endParaRPr kumimoji="1" lang="en-US" altLang="ja-JP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44544"/>
                  </a:ext>
                </a:extLst>
              </a:tr>
              <a:tr h="78338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前工程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kumimoji="1" lang="ja-JP" altLang="en-US" sz="14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・拠点</a:t>
                      </a:r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</a:t>
                      </a:r>
                      <a:endParaRPr kumimoji="1" lang="en-US" altLang="ja-JP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686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2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r>
              <a:rPr lang="ja-JP" altLang="en-US" dirty="0"/>
              <a:t>　変更内容</a:t>
            </a:r>
            <a:endParaRPr kumimoji="1" lang="ja-JP" altLang="en-US" dirty="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CB6274B6-180B-4607-B4A1-52052F71AF2E}"/>
              </a:ext>
            </a:extLst>
          </p:cNvPr>
          <p:cNvSpPr txBox="1">
            <a:spLocks/>
          </p:cNvSpPr>
          <p:nvPr/>
        </p:nvSpPr>
        <p:spPr bwMode="auto">
          <a:xfrm>
            <a:off x="423263" y="868100"/>
            <a:ext cx="9000000" cy="455509"/>
          </a:xfrm>
          <a:prstGeom prst="rect">
            <a:avLst/>
          </a:prstGeom>
          <a:noFill/>
        </p:spPr>
        <p:txBody>
          <a:bodyPr vert="horz" wrap="square" lIns="468000" tIns="107980" rIns="431919" bIns="1080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2400" b="1" kern="1200" dirty="0" smtClean="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ja-JP" sz="2000" dirty="0">
                <a:latin typeface="+mn-ea"/>
                <a:ea typeface="+mn-ea"/>
              </a:rPr>
              <a:t>4. </a:t>
            </a:r>
            <a:r>
              <a:rPr lang="ja-JP" altLang="en-US" sz="2000" dirty="0">
                <a:latin typeface="+mn-ea"/>
                <a:ea typeface="+mn-ea"/>
              </a:rPr>
              <a:t>変更後の工程を担う会社・工場の概要</a:t>
            </a:r>
          </a:p>
        </p:txBody>
      </p:sp>
      <p:graphicFrame>
        <p:nvGraphicFramePr>
          <p:cNvPr id="21" name="Table 5">
            <a:extLst>
              <a:ext uri="{FF2B5EF4-FFF2-40B4-BE49-F238E27FC236}">
                <a16:creationId xmlns:a16="http://schemas.microsoft.com/office/drawing/2014/main" id="{D6C357B2-0AED-48E8-A035-5B5D3385D7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0800"/>
              </p:ext>
            </p:extLst>
          </p:nvPr>
        </p:nvGraphicFramePr>
        <p:xfrm>
          <a:off x="739302" y="2417200"/>
          <a:ext cx="10865796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4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92">
                <a:tc>
                  <a:txBody>
                    <a:bodyPr/>
                    <a:lstStyle/>
                    <a:p>
                      <a:r>
                        <a:rPr lang="ja-JP" altLang="en-US" sz="1800" dirty="0"/>
                        <a:t>社名</a:t>
                      </a:r>
                      <a:endParaRPr lang="en-US" altLang="ja-JP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B</a:t>
                      </a:r>
                      <a:r>
                        <a:rPr lang="ja-JP" altLang="en-US" sz="1800" dirty="0" smtClean="0"/>
                        <a:t> </a:t>
                      </a:r>
                      <a:r>
                        <a:rPr lang="en-US" altLang="ja-JP" sz="1800" dirty="0"/>
                        <a:t>Inc.</a:t>
                      </a:r>
                      <a:endParaRPr lang="en-GB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所在地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/>
                        <a:t>(City) / (Country)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設立</a:t>
                      </a:r>
                      <a:endParaRPr lang="en-US" altLang="ja-JP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/>
                        <a:t>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err="1"/>
                        <a:t>yyyy</a:t>
                      </a:r>
                      <a:r>
                        <a:rPr lang="ja-JP" altLang="en-US" sz="1800" dirty="0"/>
                        <a:t>年</a:t>
                      </a:r>
                      <a:endParaRPr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事業概要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Business</a:t>
                      </a:r>
                      <a:r>
                        <a:rPr lang="ja-JP" altLang="en-US" sz="1800" baseline="0"/>
                        <a:t> </a:t>
                      </a:r>
                      <a:r>
                        <a:rPr lang="en-GB" altLang="ja-JP" sz="1800"/>
                        <a:t>Outline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Chip probing, Final testing</a:t>
                      </a:r>
                    </a:p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03">
                <a:tc>
                  <a:txBody>
                    <a:bodyPr/>
                    <a:lstStyle/>
                    <a:p>
                      <a:r>
                        <a:rPr lang="ja-JP" altLang="en-US" sz="1800"/>
                        <a:t>品質認証</a:t>
                      </a:r>
                      <a:endParaRPr lang="en-US" altLang="ja-JP" sz="1800"/>
                    </a:p>
                    <a:p>
                      <a:r>
                        <a:rPr lang="en-GB" altLang="ja-JP" sz="1800"/>
                        <a:t>Quality System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ISO9002 (in</a:t>
                      </a:r>
                      <a:r>
                        <a:rPr lang="ja-JP" altLang="en-US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sz="1800" baseline="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ISO14001 (in </a:t>
                      </a:r>
                      <a:r>
                        <a:rPr lang="en-US" altLang="ja-JP" sz="1800" dirty="0" err="1">
                          <a:solidFill>
                            <a:schemeClr val="tx1"/>
                          </a:solidFill>
                        </a:rPr>
                        <a:t>yyyy</a:t>
                      </a:r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indent="0" defTabSz="898525">
                        <a:lnSpc>
                          <a:spcPct val="100000"/>
                        </a:lnSpc>
                        <a:buClrTx/>
                        <a:buFont typeface="Wingdings" pitchFamily="2" charset="2"/>
                        <a:buNone/>
                        <a:defRPr/>
                      </a:pP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IATF16949(in </a:t>
                      </a:r>
                      <a:r>
                        <a:rPr kumimoji="1" lang="en-US" altLang="ja-JP" sz="1800" kern="1200" dirty="0" err="1">
                          <a:solidFill>
                            <a:schemeClr val="dk1"/>
                          </a:solidFill>
                          <a:effectLst/>
                        </a:rPr>
                        <a:t>yyyy</a:t>
                      </a:r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</a:rPr>
                        <a:t>)</a:t>
                      </a:r>
                      <a:endParaRPr lang="en-US" altLang="ja-JP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328767E-C67C-4B96-8DB6-494F40294E39}"/>
              </a:ext>
            </a:extLst>
          </p:cNvPr>
          <p:cNvSpPr txBox="1"/>
          <p:nvPr/>
        </p:nvSpPr>
        <p:spPr>
          <a:xfrm>
            <a:off x="886136" y="125441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(1</a:t>
            </a:r>
            <a:r>
              <a:rPr kumimoji="1" lang="en-US" altLang="ja-JP" b="1" dirty="0" smtClean="0">
                <a:latin typeface="+mj-ea"/>
                <a:ea typeface="+mj-ea"/>
              </a:rPr>
              <a:t>)</a:t>
            </a:r>
            <a:r>
              <a:rPr kumimoji="1" lang="ja-JP" altLang="en-US" b="1" dirty="0" smtClean="0">
                <a:latin typeface="+mj-ea"/>
                <a:ea typeface="+mj-ea"/>
              </a:rPr>
              <a:t>前工程：</a:t>
            </a:r>
            <a:r>
              <a:rPr kumimoji="1" lang="ja-JP" altLang="en-US" b="1" dirty="0">
                <a:latin typeface="+mj-ea"/>
                <a:ea typeface="+mj-ea"/>
              </a:rPr>
              <a:t>拠点</a:t>
            </a:r>
            <a:r>
              <a:rPr kumimoji="1" lang="en-US" altLang="ja-JP" b="1" dirty="0">
                <a:latin typeface="+mj-ea"/>
                <a:ea typeface="+mj-ea"/>
              </a:rPr>
              <a:t>B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E5946D-4746-4E89-B303-8DA569FAFC80}"/>
              </a:ext>
            </a:extLst>
          </p:cNvPr>
          <p:cNvSpPr txBox="1"/>
          <p:nvPr/>
        </p:nvSpPr>
        <p:spPr>
          <a:xfrm>
            <a:off x="1003582" y="1623751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製品</a:t>
            </a:r>
            <a:r>
              <a:rPr kumimoji="1" lang="ja-JP" altLang="en-US" dirty="0"/>
              <a:t>シリーズ</a:t>
            </a:r>
            <a:r>
              <a:rPr kumimoji="1" lang="en-US" altLang="ja-JP" dirty="0"/>
              <a:t>A</a:t>
            </a:r>
            <a:r>
              <a:rPr kumimoji="1" lang="ja-JP" altLang="en-US" dirty="0"/>
              <a:t>の量産を</a:t>
            </a:r>
            <a:r>
              <a:rPr lang="en-US" altLang="ja-JP" dirty="0" err="1"/>
              <a:t>yyyy</a:t>
            </a:r>
            <a:r>
              <a:rPr kumimoji="1" lang="ja-JP" altLang="en-US" dirty="0"/>
              <a:t>年</a:t>
            </a:r>
            <a:r>
              <a:rPr kumimoji="1" lang="en-US" altLang="ja-JP" dirty="0"/>
              <a:t>/mm</a:t>
            </a:r>
            <a:r>
              <a:rPr kumimoji="1" lang="ja-JP" altLang="en-US" dirty="0"/>
              <a:t>月から開始しております。</a:t>
            </a:r>
            <a:endParaRPr kumimoji="1" lang="en-US" altLang="ja-JP" dirty="0"/>
          </a:p>
          <a:p>
            <a:r>
              <a:rPr kumimoji="1" lang="ja-JP" altLang="en-US" dirty="0"/>
              <a:t>現在までの量産実績は約</a:t>
            </a:r>
            <a:r>
              <a:rPr lang="en-US" altLang="ja-JP" dirty="0" err="1"/>
              <a:t>xx</a:t>
            </a:r>
            <a:r>
              <a:rPr kumimoji="1" lang="en-US" altLang="ja-JP" dirty="0" err="1"/>
              <a:t>M</a:t>
            </a:r>
            <a:r>
              <a:rPr kumimoji="1" lang="ja-JP" altLang="en-US" dirty="0"/>
              <a:t>個になります。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525602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変更点と検証事項の明確化</a:t>
            </a:r>
          </a:p>
        </p:txBody>
      </p:sp>
    </p:spTree>
    <p:extLst>
      <p:ext uri="{BB962C8B-B14F-4D97-AF65-F5344CB8AC3E}">
        <p14:creationId xmlns:p14="http://schemas.microsoft.com/office/powerpoint/2010/main" val="1592780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84D5E94-120E-4F05-A733-3EEDCADF0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1036"/>
              </p:ext>
            </p:extLst>
          </p:nvPr>
        </p:nvGraphicFramePr>
        <p:xfrm>
          <a:off x="2159000" y="2445127"/>
          <a:ext cx="7874000" cy="1350645"/>
        </p:xfrm>
        <a:graphic>
          <a:graphicData uri="http://schemas.openxmlformats.org/drawingml/2006/table">
            <a:tbl>
              <a:tblPr/>
              <a:tblGrid>
                <a:gridCol w="1574800">
                  <a:extLst>
                    <a:ext uri="{9D8B030D-6E8A-4147-A177-3AD203B41FA5}">
                      <a16:colId xmlns:a16="http://schemas.microsoft.com/office/drawing/2014/main" val="84527055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53238744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57799255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77410914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657716667"/>
                    </a:ext>
                  </a:extLst>
                </a:gridCol>
              </a:tblGrid>
              <a:tr h="2857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4M1E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変化点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188750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Envi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ro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690376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装置変更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材料変更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工法変更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ｸﾘｰﾝ度管理変更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20387"/>
                  </a:ext>
                </a:extLst>
              </a:tr>
              <a:tr h="3549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変更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lang="en-US" altLang="ja-JP" sz="1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同等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687921"/>
                  </a:ext>
                </a:extLst>
              </a:tr>
            </a:tbl>
          </a:graphicData>
        </a:graphic>
      </p:graphicFrame>
      <p:sp>
        <p:nvSpPr>
          <p:cNvPr id="10" name="タイトル 1">
            <a:extLst>
              <a:ext uri="{FF2B5EF4-FFF2-40B4-BE49-F238E27FC236}">
                <a16:creationId xmlns:a16="http://schemas.microsoft.com/office/drawing/2014/main" id="{5E65EEC0-6E3F-4E66-B7EF-78570C362629}"/>
              </a:ext>
            </a:extLst>
          </p:cNvPr>
          <p:cNvSpPr txBox="1">
            <a:spLocks/>
          </p:cNvSpPr>
          <p:nvPr/>
        </p:nvSpPr>
        <p:spPr>
          <a:xfrm>
            <a:off x="1984756" y="2095864"/>
            <a:ext cx="6476659" cy="284692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変化点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ea typeface="+mn-ea"/>
              </a:rPr>
              <a:t>(4M1E)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ea typeface="+mn-ea"/>
              </a:rPr>
              <a:t>概略</a:t>
            </a:r>
          </a:p>
        </p:txBody>
      </p:sp>
    </p:spTree>
    <p:extLst>
      <p:ext uri="{BB962C8B-B14F-4D97-AF65-F5344CB8AC3E}">
        <p14:creationId xmlns:p14="http://schemas.microsoft.com/office/powerpoint/2010/main" val="316237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749165"/>
          </a:xfrm>
        </p:spPr>
        <p:txBody>
          <a:bodyPr/>
          <a:lstStyle/>
          <a:p>
            <a:r>
              <a:rPr lang="en-US" altLang="ja-JP" b="1" dirty="0"/>
              <a:t>02</a:t>
            </a:r>
            <a:r>
              <a:rPr lang="ja-JP" altLang="en-US" dirty="0"/>
              <a:t>　変更点と検証事項の明確化　</a:t>
            </a:r>
            <a:r>
              <a:rPr lang="en-US" altLang="ja-JP" dirty="0"/>
              <a:t>- PCN</a:t>
            </a:r>
            <a:r>
              <a:rPr lang="ja-JP" altLang="en-US" dirty="0"/>
              <a:t>変化点評価シート</a:t>
            </a:r>
            <a:r>
              <a:rPr lang="en-US" altLang="ja-JP" dirty="0"/>
              <a:t>(</a:t>
            </a:r>
            <a:r>
              <a:rPr lang="ja-JP" altLang="en-US" dirty="0"/>
              <a:t>製造上の変更点</a:t>
            </a:r>
            <a:r>
              <a:rPr lang="en-US" altLang="ja-JP" dirty="0"/>
              <a:t>)-</a:t>
            </a:r>
            <a:endParaRPr kumimoji="1" lang="ja-JP" altLang="en-US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498600" y="1806575"/>
            <a:ext cx="48260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6" y="1139583"/>
            <a:ext cx="11904145" cy="470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5103"/>
      </p:ext>
    </p:extLst>
  </p:cSld>
  <p:clrMapOvr>
    <a:masterClrMapping/>
  </p:clrMapOvr>
</p:sld>
</file>

<file path=ppt/theme/theme1.xml><?xml version="1.0" encoding="utf-8"?>
<a:theme xmlns:a="http://schemas.openxmlformats.org/drawingml/2006/main" name="Renesas Template 2020 - EN Confidential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5E63106A-C05F-495E-8229-D24B783B9330}" vid="{1665157C-E23C-4462-9858-AE6CB20D8E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A711D5662BF054AA3252506ADD2F425" ma:contentTypeVersion="5" ma:contentTypeDescription="新しいドキュメントを作成します。" ma:contentTypeScope="" ma:versionID="0b3175d36f595e15f93abdc925488204">
  <xsd:schema xmlns:xsd="http://www.w3.org/2001/XMLSchema" xmlns:xs="http://www.w3.org/2001/XMLSchema" xmlns:p="http://schemas.microsoft.com/office/2006/metadata/properties" xmlns:ns2="9527a488-1fed-4675-9286-af3253184815" targetNamespace="http://schemas.microsoft.com/office/2006/metadata/properties" ma:root="true" ma:fieldsID="55c742ac08af47c084c6c2d0f5b54166" ns2:_="">
    <xsd:import namespace="9527a488-1fed-4675-9286-af3253184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27a488-1fed-4675-9286-af3253184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238933-2C56-4FB6-9CE5-6308FB304B64}">
  <ds:schemaRefs>
    <ds:schemaRef ds:uri="9527a488-1fed-4675-9286-af3253184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2620E1E-304E-43D4-BB4B-B7F714858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27a488-1fed-4675-9286-af3253184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557801-227E-4E93-B4C6-A679C7A203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1484</Words>
  <Application>Microsoft Office PowerPoint</Application>
  <PresentationFormat>ワイド画面</PresentationFormat>
  <Paragraphs>417</Paragraphs>
  <Slides>25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7" baseType="lpstr">
      <vt:lpstr>Meiryo UI</vt:lpstr>
      <vt:lpstr>ＭＳ Ｐゴシック</vt:lpstr>
      <vt:lpstr>メイリオ</vt:lpstr>
      <vt:lpstr>東芝 Pゴシック Light</vt:lpstr>
      <vt:lpstr>Arial</vt:lpstr>
      <vt:lpstr>Arial Narrow</vt:lpstr>
      <vt:lpstr>Calibri</vt:lpstr>
      <vt:lpstr>Segoe UI</vt:lpstr>
      <vt:lpstr>Segoe UI Semilight</vt:lpstr>
      <vt:lpstr>Symbol</vt:lpstr>
      <vt:lpstr>Wingdings</vt:lpstr>
      <vt:lpstr>Renesas Template 2020 - EN Confidential</vt:lpstr>
      <vt:lpstr>PowerPoint プレゼンテーション</vt:lpstr>
      <vt:lpstr>Contents</vt:lpstr>
      <vt:lpstr>変更内容</vt:lpstr>
      <vt:lpstr>01　変更内容</vt:lpstr>
      <vt:lpstr>01　変更内容</vt:lpstr>
      <vt:lpstr>01　変更内容</vt:lpstr>
      <vt:lpstr>変更点と検証事項の明確化</vt:lpstr>
      <vt:lpstr>02　変更点と検証事項の明確化　- PCN変化点評価シート(製造上の変更点)-</vt:lpstr>
      <vt:lpstr>02　変更点と検証事項の明確化　- PCN変化点評価シート(製造上の変更点)-</vt:lpstr>
      <vt:lpstr>02　変更点と検証事項の明確化　- PCN変化点評価シート(設計上の変更点)-</vt:lpstr>
      <vt:lpstr>02　変更点と検証事項の明確化　- PCN変化点評価シート(組み合わせ影響確認)-</vt:lpstr>
      <vt:lpstr>02　変更点と検証事項の明確化　- PCN変化点評価シート(組み合わせ影響確認)-</vt:lpstr>
      <vt:lpstr>変更準備・計画</vt:lpstr>
      <vt:lpstr>03　変更準備・計画　–全体計画-</vt:lpstr>
      <vt:lpstr>03　変更準備・計画　–変更確認項目-</vt:lpstr>
      <vt:lpstr>工程チェック</vt:lpstr>
      <vt:lpstr>04　工程チェック</vt:lpstr>
      <vt:lpstr>変更品評価結果</vt:lpstr>
      <vt:lpstr>05　変更品評価結果</vt:lpstr>
      <vt:lpstr>05　変更ワークシート(製造上の変更点) 検証結果　　-変更点の検証結果-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変更ワークシート(設計上の変更点)検証結果　　-変更品の検証結果-　</vt:lpstr>
      <vt:lpstr>05　変更点と検証結果　 –組み合わせ影響確認-</vt:lpstr>
      <vt:lpstr>05　変更点と検証結果　 –組み合わせ影響確認-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2018-08-24T12:57:32Z</dcterms:created>
  <dcterms:modified xsi:type="dcterms:W3CDTF">2022-03-29T04:47:47Z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0x010100CA711D5662BF054AA3252506ADD2F425</vt:lpwstr>
  </property>
  <property fmtid="{D5CDD505-2E9C-101B-9397-08002B2CF9AE}" pid="3" name="Order">
    <vt:r8>130700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</Properties>
</file>