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6"/>
  </p:notesMasterIdLst>
  <p:handoutMasterIdLst>
    <p:handoutMasterId r:id="rId37"/>
  </p:handoutMasterIdLst>
  <p:sldIdLst>
    <p:sldId id="971" r:id="rId5"/>
    <p:sldId id="882" r:id="rId6"/>
    <p:sldId id="967" r:id="rId7"/>
    <p:sldId id="981" r:id="rId8"/>
    <p:sldId id="980" r:id="rId9"/>
    <p:sldId id="1034" r:id="rId10"/>
    <p:sldId id="1037" r:id="rId11"/>
    <p:sldId id="972" r:id="rId12"/>
    <p:sldId id="1056" r:id="rId13"/>
    <p:sldId id="973" r:id="rId14"/>
    <p:sldId id="990" r:id="rId15"/>
    <p:sldId id="1008" r:id="rId16"/>
    <p:sldId id="1054" r:id="rId17"/>
    <p:sldId id="974" r:id="rId18"/>
    <p:sldId id="975" r:id="rId19"/>
    <p:sldId id="1012" r:id="rId20"/>
    <p:sldId id="976" r:id="rId21"/>
    <p:sldId id="1058" r:id="rId22"/>
    <p:sldId id="1057" r:id="rId23"/>
    <p:sldId id="1033" r:id="rId24"/>
    <p:sldId id="1000" r:id="rId25"/>
    <p:sldId id="1038" r:id="rId26"/>
    <p:sldId id="1062" r:id="rId27"/>
    <p:sldId id="1063" r:id="rId28"/>
    <p:sldId id="1064" r:id="rId29"/>
    <p:sldId id="1055" r:id="rId30"/>
    <p:sldId id="1021" r:id="rId31"/>
    <p:sldId id="1016" r:id="rId32"/>
    <p:sldId id="1029" r:id="rId33"/>
    <p:sldId id="1030" r:id="rId34"/>
    <p:sldId id="1067" r:id="rId35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882"/>
            <p14:sldId id="967"/>
            <p14:sldId id="981"/>
            <p14:sldId id="980"/>
            <p14:sldId id="1034"/>
            <p14:sldId id="1037"/>
            <p14:sldId id="972"/>
            <p14:sldId id="1056"/>
            <p14:sldId id="973"/>
            <p14:sldId id="990"/>
            <p14:sldId id="1008"/>
            <p14:sldId id="1054"/>
            <p14:sldId id="974"/>
            <p14:sldId id="975"/>
            <p14:sldId id="1012"/>
            <p14:sldId id="976"/>
            <p14:sldId id="1058"/>
            <p14:sldId id="1057"/>
            <p14:sldId id="1033"/>
            <p14:sldId id="1000"/>
            <p14:sldId id="1038"/>
            <p14:sldId id="1062"/>
            <p14:sldId id="1063"/>
            <p14:sldId id="1064"/>
            <p14:sldId id="1055"/>
            <p14:sldId id="1021"/>
            <p14:sldId id="1016"/>
            <p14:sldId id="1029"/>
            <p14:sldId id="1030"/>
            <p14:sldId id="1067"/>
          </p14:sldIdLst>
        </p14:section>
      </p14:sectionLst>
    </p:ext>
    <p:ext uri="{EFAFB233-063F-42B5-8137-9DF3F51BA10A}">
      <p15:sldGuideLst xmlns:p15="http://schemas.microsoft.com/office/powerpoint/2012/main">
        <p15:guide id="5" orient="horz" pos="216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E1E"/>
    <a:srgbClr val="0064D2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523" autoAdjust="0"/>
  </p:normalViewPr>
  <p:slideViewPr>
    <p:cSldViewPr>
      <p:cViewPr varScale="1">
        <p:scale>
          <a:sx n="73" d="100"/>
          <a:sy n="73" d="100"/>
        </p:scale>
        <p:origin x="76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180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472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717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196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3220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042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99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5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 userDrawn="1">
          <p15:clr>
            <a:srgbClr val="F26B43"/>
          </p15:clr>
        </p15:guide>
        <p15:guide id="3" pos="3841">
          <p15:clr>
            <a:srgbClr val="F26B43"/>
          </p15:clr>
        </p15:guide>
        <p15:guide id="9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631414" y="1546167"/>
            <a:ext cx="9324759" cy="1246909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en-US" altLang="ja-JP" dirty="0"/>
              <a:t>PCN</a:t>
            </a:r>
            <a:r>
              <a:rPr lang="ja-JP" altLang="en-US" dirty="0"/>
              <a:t>エビデンスドキュメント　</a:t>
            </a:r>
            <a:r>
              <a:rPr lang="en-US" altLang="ja-JP" dirty="0"/>
              <a:t>(PCN</a:t>
            </a:r>
            <a:r>
              <a:rPr lang="ja-JP" altLang="en-US" dirty="0"/>
              <a:t>本申請</a:t>
            </a:r>
            <a:r>
              <a:rPr lang="en-US" altLang="ja-JP" dirty="0"/>
              <a:t>)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992544" y="6474134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30A4AF6-E993-4790-94DB-D78E1D36B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2" y="1089498"/>
            <a:ext cx="11902078" cy="465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E664DA-2BF4-43C4-ACE9-C2CBA58CA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857375"/>
            <a:ext cx="109347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778B2AA-65B6-459D-9AD6-0B882A8F9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24" y="666426"/>
            <a:ext cx="10807755" cy="5951350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85220" y="1287987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２ｂ．組み合わせ影響確認とデバイス評価内容の選定（後工程）</a:t>
            </a:r>
          </a:p>
        </p:txBody>
      </p:sp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443264" y="853236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２ｂ．組み合わせ影響確認とデバイス評価内容の選定（後工程）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99994" y="1957037"/>
            <a:ext cx="850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a_176pin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ダイサイズ 及び パッケージ外形サイズ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大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（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1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ワット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以下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代表製品②：製品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b_176pin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　最大消費電力大（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1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ワット超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)</a:t>
            </a: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99994" y="142417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0B39F1A-0EBC-46B9-B316-8C96EEFD2295}"/>
              </a:ext>
            </a:extLst>
          </p:cNvPr>
          <p:cNvGrpSpPr/>
          <p:nvPr/>
        </p:nvGrpSpPr>
        <p:grpSpPr>
          <a:xfrm>
            <a:off x="2733408" y="2752166"/>
            <a:ext cx="5925912" cy="3809164"/>
            <a:chOff x="2733408" y="2752166"/>
            <a:chExt cx="5925912" cy="3809164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396761F-58B0-4E5E-8372-92B997FFE6E3}"/>
                </a:ext>
              </a:extLst>
            </p:cNvPr>
            <p:cNvSpPr txBox="1"/>
            <p:nvPr/>
          </p:nvSpPr>
          <p:spPr>
            <a:xfrm>
              <a:off x="7013124" y="3735311"/>
              <a:ext cx="164619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&lt;</a:t>
              </a:r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代表製品②</a:t>
              </a:r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&gt;</a:t>
              </a:r>
            </a:p>
            <a:p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b_176pin</a:t>
              </a:r>
              <a:endParaRPr kumimoji="1"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711A38C-3E00-4532-840B-5048EE7136E3}"/>
                </a:ext>
              </a:extLst>
            </p:cNvPr>
            <p:cNvSpPr txBox="1"/>
            <p:nvPr/>
          </p:nvSpPr>
          <p:spPr>
            <a:xfrm>
              <a:off x="7013124" y="2859754"/>
              <a:ext cx="164619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&lt;</a:t>
              </a:r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代表製品①</a:t>
              </a:r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&gt;</a:t>
              </a:r>
            </a:p>
            <a:p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a_176pin</a:t>
              </a:r>
              <a:endParaRPr kumimoji="1"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CDA6F12-E727-4C18-8406-C1B54BCC19E2}"/>
                </a:ext>
              </a:extLst>
            </p:cNvPr>
            <p:cNvSpPr txBox="1"/>
            <p:nvPr/>
          </p:nvSpPr>
          <p:spPr>
            <a:xfrm rot="16200000">
              <a:off x="2182605" y="4392215"/>
              <a:ext cx="144016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6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ダイサイズ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298A03E-4371-4370-B227-38544E4DEA64}"/>
                </a:ext>
              </a:extLst>
            </p:cNvPr>
            <p:cNvSpPr txBox="1"/>
            <p:nvPr/>
          </p:nvSpPr>
          <p:spPr>
            <a:xfrm>
              <a:off x="4215012" y="6222776"/>
              <a:ext cx="252340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6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パッケージ外形サイズ</a:t>
              </a:r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40EA2EAF-AC12-4579-942C-0432983DB0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641" y="3965995"/>
              <a:ext cx="791345" cy="32111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1C033C91-1F41-42B3-94FC-6DFCD471859A}"/>
                </a:ext>
              </a:extLst>
            </p:cNvPr>
            <p:cNvCxnSpPr/>
            <p:nvPr/>
          </p:nvCxnSpPr>
          <p:spPr>
            <a:xfrm flipV="1">
              <a:off x="3184208" y="2752166"/>
              <a:ext cx="0" cy="33806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1D6BD0B7-F047-4AB9-89E2-468DF6322DDB}"/>
                </a:ext>
              </a:extLst>
            </p:cNvPr>
            <p:cNvCxnSpPr/>
            <p:nvPr/>
          </p:nvCxnSpPr>
          <p:spPr>
            <a:xfrm>
              <a:off x="3184208" y="6127544"/>
              <a:ext cx="488808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41FD90D-0ECC-4E80-97E1-A721C8ACA7EA}"/>
                </a:ext>
              </a:extLst>
            </p:cNvPr>
            <p:cNvSpPr/>
            <p:nvPr/>
          </p:nvSpPr>
          <p:spPr>
            <a:xfrm>
              <a:off x="4240253" y="5008958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17F23ED-0493-46B6-8579-CAC2BEBC8B78}"/>
                </a:ext>
              </a:extLst>
            </p:cNvPr>
            <p:cNvSpPr/>
            <p:nvPr/>
          </p:nvSpPr>
          <p:spPr>
            <a:xfrm>
              <a:off x="4240253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47F56F89-1656-49D6-8380-3E96FE6E25C0}"/>
                </a:ext>
              </a:extLst>
            </p:cNvPr>
            <p:cNvSpPr/>
            <p:nvPr/>
          </p:nvSpPr>
          <p:spPr>
            <a:xfrm>
              <a:off x="5149660" y="5008958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E0613CBE-3F1C-49F3-AD9D-6C940A8851F3}"/>
                </a:ext>
              </a:extLst>
            </p:cNvPr>
            <p:cNvSpPr/>
            <p:nvPr/>
          </p:nvSpPr>
          <p:spPr>
            <a:xfrm>
              <a:off x="5149660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B038F83-D44E-48F4-BDF1-E600EEB941A6}"/>
                </a:ext>
              </a:extLst>
            </p:cNvPr>
            <p:cNvSpPr/>
            <p:nvPr/>
          </p:nvSpPr>
          <p:spPr>
            <a:xfrm>
              <a:off x="6056911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974A50A-526C-4A57-9E7B-120CE0D8B521}"/>
                </a:ext>
              </a:extLst>
            </p:cNvPr>
            <p:cNvSpPr/>
            <p:nvPr/>
          </p:nvSpPr>
          <p:spPr>
            <a:xfrm>
              <a:off x="5149660" y="3421344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01461524-2584-4F49-9754-8F2B6C79CD1E}"/>
                </a:ext>
              </a:extLst>
            </p:cNvPr>
            <p:cNvSpPr/>
            <p:nvPr/>
          </p:nvSpPr>
          <p:spPr>
            <a:xfrm>
              <a:off x="6056911" y="3421344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F0619845-4A21-4AC4-B61A-8F5E48FC6C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641" y="3121364"/>
              <a:ext cx="791345" cy="32111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E859832-486F-4AC3-BC06-126A784AB77D}"/>
                </a:ext>
              </a:extLst>
            </p:cNvPr>
            <p:cNvSpPr txBox="1"/>
            <p:nvPr/>
          </p:nvSpPr>
          <p:spPr>
            <a:xfrm>
              <a:off x="4015857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100pin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AE0B2968-1721-406A-9FD5-A1EB53240A68}"/>
                </a:ext>
              </a:extLst>
            </p:cNvPr>
            <p:cNvSpPr txBox="1"/>
            <p:nvPr/>
          </p:nvSpPr>
          <p:spPr>
            <a:xfrm>
              <a:off x="4871585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144pin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07498B25-26CD-4EF4-9B14-0E0731D05CF8}"/>
                </a:ext>
              </a:extLst>
            </p:cNvPr>
            <p:cNvSpPr txBox="1"/>
            <p:nvPr/>
          </p:nvSpPr>
          <p:spPr>
            <a:xfrm>
              <a:off x="5778836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176pin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E751FE2-8289-4A77-B636-C6EB22960926}"/>
                </a:ext>
              </a:extLst>
            </p:cNvPr>
            <p:cNvSpPr txBox="1"/>
            <p:nvPr/>
          </p:nvSpPr>
          <p:spPr>
            <a:xfrm>
              <a:off x="3228719" y="3331318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EF62A12C-678B-49A5-A3D2-8907BCCC54F4}"/>
                </a:ext>
              </a:extLst>
            </p:cNvPr>
            <p:cNvSpPr txBox="1"/>
            <p:nvPr/>
          </p:nvSpPr>
          <p:spPr>
            <a:xfrm>
              <a:off x="3228719" y="4107542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b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F867CFBD-2672-4B2B-8EEB-C3908787D71F}"/>
                </a:ext>
              </a:extLst>
            </p:cNvPr>
            <p:cNvSpPr txBox="1"/>
            <p:nvPr/>
          </p:nvSpPr>
          <p:spPr>
            <a:xfrm>
              <a:off x="3228719" y="4953577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23944"/>
              </p:ext>
            </p:extLst>
          </p:nvPr>
        </p:nvGraphicFramePr>
        <p:xfrm>
          <a:off x="1164000" y="1485000"/>
          <a:ext cx="9864000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70507983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プレアナウンス時 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変更承認時期 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製品評価終了　特性評価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変更品サンプル提出時期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変更切替え希望時期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変更確認項目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675820"/>
              </p:ext>
            </p:extLst>
          </p:nvPr>
        </p:nvGraphicFramePr>
        <p:xfrm>
          <a:off x="984000" y="1268999"/>
          <a:ext cx="10152000" cy="4232159"/>
        </p:xfrm>
        <a:graphic>
          <a:graphicData uri="http://schemas.openxmlformats.org/drawingml/2006/table">
            <a:tbl>
              <a:tblPr/>
              <a:tblGrid>
                <a:gridCol w="2952000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200000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496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作業標準類、チェックリスト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パッケージ認定・製品認定前に標準類・点検類の整備完了。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委託先でオペレータ教育・資格認定を従来から実施済み。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新規設備の導入なく、委託先の既存保全体制にて運用する。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委託先での不具合解析体制を量産前に確立済み。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既存検査機器、治工具を使用し、委託先標準管理にて生産を行う。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代表製品にて初期流動を実施し正常な生産を確認済み。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506689"/>
              </p:ext>
            </p:extLst>
          </p:nvPr>
        </p:nvGraphicFramePr>
        <p:xfrm>
          <a:off x="984000" y="1268999"/>
          <a:ext cx="10152000" cy="3675522"/>
        </p:xfrm>
        <a:graphic>
          <a:graphicData uri="http://schemas.openxmlformats.org/drawingml/2006/table">
            <a:tbl>
              <a:tblPr/>
              <a:tblGrid>
                <a:gridCol w="3483828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668172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05751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　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123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変更品評価結果</a:t>
            </a:r>
          </a:p>
        </p:txBody>
      </p:sp>
    </p:spTree>
    <p:extLst>
      <p:ext uri="{BB962C8B-B14F-4D97-AF65-F5344CB8AC3E}">
        <p14:creationId xmlns:p14="http://schemas.microsoft.com/office/powerpoint/2010/main" val="173934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変更内容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変更点と検証事項の明確化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変更準備・計画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変更</a:t>
            </a:r>
            <a:r>
              <a:rPr lang="ja-JP" altLang="en-US" dirty="0"/>
              <a:t>品評価結果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2954131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変更品評価結果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92893"/>
              </p:ext>
            </p:extLst>
          </p:nvPr>
        </p:nvGraphicFramePr>
        <p:xfrm>
          <a:off x="292325" y="1854140"/>
          <a:ext cx="11607349" cy="31448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5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確認項目　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確認結果　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添付資料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基礎特性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寸法・機械強度・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IPS)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であり 問題なし</a:t>
                      </a:r>
                      <a:endParaRPr kumimoji="1" lang="en-US" altLang="ja-JP" sz="16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検査装置・測定システム環境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測定システム解析調査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(MSA)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の結果問題なし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11853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電気的特性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&gt; 1.67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特性：最大動作周波数を比較し問題なし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　　　　（必要に応じて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図を追記する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ページ参照）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JASO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D019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を適用して評価の結果、同等で問題なし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8580482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 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45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696001" y="676593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</a:t>
            </a:r>
            <a:r>
              <a:rPr kumimoji="1" lang="en-US" altLang="ja-JP" b="1" dirty="0">
                <a:latin typeface="+mj-ea"/>
                <a:ea typeface="+mj-ea"/>
              </a:rPr>
              <a:t>(</a:t>
            </a:r>
            <a:r>
              <a:rPr kumimoji="1" lang="ja-JP" altLang="en-US" b="1" dirty="0">
                <a:latin typeface="+mj-ea"/>
                <a:ea typeface="+mj-ea"/>
              </a:rPr>
              <a:t>寸法</a:t>
            </a:r>
            <a:r>
              <a:rPr kumimoji="1" lang="en-US" altLang="ja-JP" b="1" dirty="0">
                <a:latin typeface="+mj-ea"/>
                <a:ea typeface="+mj-ea"/>
              </a:rPr>
              <a:t>)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B6C1EE-2514-49D3-8436-11CFD1FBE539}"/>
              </a:ext>
            </a:extLst>
          </p:cNvPr>
          <p:cNvSpPr txBox="1"/>
          <p:nvPr/>
        </p:nvSpPr>
        <p:spPr>
          <a:xfrm>
            <a:off x="496455" y="1076444"/>
            <a:ext cx="359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・ダイアタッチ・ワイヤボンディング工程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377D10-4148-4335-881A-81D0CFF98319}"/>
              </a:ext>
            </a:extLst>
          </p:cNvPr>
          <p:cNvSpPr txBox="1"/>
          <p:nvPr/>
        </p:nvSpPr>
        <p:spPr>
          <a:xfrm>
            <a:off x="522812" y="3026095"/>
            <a:ext cx="4791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・モールド・めっき・リード加工工程 ー 外形確認結果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E01F648-5628-4716-A232-3DA398C48C23}"/>
              </a:ext>
            </a:extLst>
          </p:cNvPr>
          <p:cNvSpPr txBox="1"/>
          <p:nvPr/>
        </p:nvSpPr>
        <p:spPr>
          <a:xfrm>
            <a:off x="6406988" y="1076444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・モールド工程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A4DB4A6-88D1-4C05-9832-70484D89341B}"/>
              </a:ext>
            </a:extLst>
          </p:cNvPr>
          <p:cNvSpPr txBox="1"/>
          <p:nvPr/>
        </p:nvSpPr>
        <p:spPr>
          <a:xfrm>
            <a:off x="6364188" y="3612002"/>
            <a:ext cx="2457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・捺印工程 ー 外観確認結果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762D658-0D0A-4008-AB45-71818F064A89}"/>
              </a:ext>
            </a:extLst>
          </p:cNvPr>
          <p:cNvSpPr txBox="1"/>
          <p:nvPr/>
        </p:nvSpPr>
        <p:spPr>
          <a:xfrm>
            <a:off x="6606534" y="134560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+mj-ea"/>
                <a:ea typeface="+mj-ea"/>
              </a:rPr>
              <a:t>ワイヤー流れ確認結果</a:t>
            </a:r>
            <a:endParaRPr kumimoji="1" lang="en-US" altLang="ja-JP" sz="1200" b="1" dirty="0">
              <a:latin typeface="+mj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E45C382-7BDB-478D-BF9D-FC33571A37E5}"/>
              </a:ext>
            </a:extLst>
          </p:cNvPr>
          <p:cNvSpPr/>
          <p:nvPr/>
        </p:nvSpPr>
        <p:spPr>
          <a:xfrm>
            <a:off x="9160980" y="3765891"/>
            <a:ext cx="1939825" cy="1864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Marking photo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5AE957-4BB3-42AA-AA98-C45F07EF2A36}"/>
              </a:ext>
            </a:extLst>
          </p:cNvPr>
          <p:cNvSpPr/>
          <p:nvPr/>
        </p:nvSpPr>
        <p:spPr>
          <a:xfrm>
            <a:off x="9160980" y="1230333"/>
            <a:ext cx="1939825" cy="1864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X-ray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01CBE627-AD07-4CC1-A3B5-9E4418FF9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934367"/>
              </p:ext>
            </p:extLst>
          </p:nvPr>
        </p:nvGraphicFramePr>
        <p:xfrm>
          <a:off x="696001" y="1395199"/>
          <a:ext cx="534286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271577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271577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ダイアタッチ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ダイ付け材濡れ面積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27157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這い上がり量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043954"/>
                  </a:ext>
                </a:extLst>
              </a:tr>
              <a:tr h="271577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ワイヤボールサイズ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27157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ワイヤループ高さ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</a:tbl>
          </a:graphicData>
        </a:graphic>
      </p:graphicFrame>
      <p:graphicFrame>
        <p:nvGraphicFramePr>
          <p:cNvPr id="25" name="表 3">
            <a:extLst>
              <a:ext uri="{FF2B5EF4-FFF2-40B4-BE49-F238E27FC236}">
                <a16:creationId xmlns:a16="http://schemas.microsoft.com/office/drawing/2014/main" id="{1CAF727B-970A-4E80-BE21-756BFBC0C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355903"/>
              </p:ext>
            </p:extLst>
          </p:nvPr>
        </p:nvGraphicFramePr>
        <p:xfrm>
          <a:off x="681847" y="3346938"/>
          <a:ext cx="4473625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45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パッケージ長さ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パッケージ幅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043954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コプラナリティ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スタンドオフ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めっき厚さ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398318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E977960-5FD5-4BAD-9E09-F39FFF612473}"/>
              </a:ext>
            </a:extLst>
          </p:cNvPr>
          <p:cNvSpPr txBox="1"/>
          <p:nvPr/>
        </p:nvSpPr>
        <p:spPr>
          <a:xfrm>
            <a:off x="6533659" y="1727553"/>
            <a:ext cx="18886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9AEFE13-489F-40BC-A720-26471AFC6652}"/>
              </a:ext>
            </a:extLst>
          </p:cNvPr>
          <p:cNvSpPr txBox="1"/>
          <p:nvPr/>
        </p:nvSpPr>
        <p:spPr>
          <a:xfrm>
            <a:off x="6594185" y="4263111"/>
            <a:ext cx="18886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5811" y="5345303"/>
            <a:ext cx="4539661" cy="749812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以下のような、指数等によるエビデンスを示すことを推奨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製品仕様を満たすために、変更前後の製造基準値が設定され、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製造工程の出来映えの分布が、製造基準値に対して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余裕度を確保できていること。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工程変更前後の工程能力で比較）</a:t>
            </a: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B5E254-05E8-4EF4-A18B-0E1D0DEE8B2C}"/>
              </a:ext>
            </a:extLst>
          </p:cNvPr>
          <p:cNvSpPr txBox="1"/>
          <p:nvPr/>
        </p:nvSpPr>
        <p:spPr>
          <a:xfrm>
            <a:off x="741000" y="1015993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</a:t>
            </a:r>
            <a:r>
              <a:rPr kumimoji="1" lang="en-US" altLang="ja-JP" b="1" dirty="0">
                <a:latin typeface="+mj-ea"/>
                <a:ea typeface="+mj-ea"/>
              </a:rPr>
              <a:t>(</a:t>
            </a:r>
            <a:r>
              <a:rPr kumimoji="1" lang="ja-JP" altLang="en-US" b="1" dirty="0">
                <a:latin typeface="+mj-ea"/>
                <a:ea typeface="+mj-ea"/>
              </a:rPr>
              <a:t>機械的強度</a:t>
            </a:r>
            <a:r>
              <a:rPr kumimoji="1" lang="en-US" altLang="ja-JP" b="1" dirty="0">
                <a:latin typeface="+mj-ea"/>
                <a:ea typeface="+mj-ea"/>
              </a:rPr>
              <a:t>)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0" name="表 3">
            <a:extLst>
              <a:ext uri="{FF2B5EF4-FFF2-40B4-BE49-F238E27FC236}">
                <a16:creationId xmlns:a16="http://schemas.microsoft.com/office/drawing/2014/main" id="{ACC007FD-169F-43E5-8B46-B634DAA90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63177"/>
              </p:ext>
            </p:extLst>
          </p:nvPr>
        </p:nvGraphicFramePr>
        <p:xfrm>
          <a:off x="696001" y="1385325"/>
          <a:ext cx="5342869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ダイアタッチ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8F02BB-6AFC-484C-A786-E211BB85750C}"/>
              </a:ext>
            </a:extLst>
          </p:cNvPr>
          <p:cNvSpPr txBox="1"/>
          <p:nvPr/>
        </p:nvSpPr>
        <p:spPr>
          <a:xfrm>
            <a:off x="741000" y="3658699"/>
            <a:ext cx="326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測定システム解析調査：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6" name="表 3">
            <a:extLst>
              <a:ext uri="{FF2B5EF4-FFF2-40B4-BE49-F238E27FC236}">
                <a16:creationId xmlns:a16="http://schemas.microsoft.com/office/drawing/2014/main" id="{BB720E7E-64AA-4760-9655-C3C89897E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493804"/>
              </p:ext>
            </p:extLst>
          </p:nvPr>
        </p:nvGraphicFramePr>
        <p:xfrm>
          <a:off x="696001" y="3989316"/>
          <a:ext cx="780453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5014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569156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90133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ゲージ名称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特性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%GRR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蛍光</a:t>
                      </a:r>
                      <a:r>
                        <a:rPr kumimoji="1" lang="en-US" altLang="ja-JP" sz="1200" dirty="0"/>
                        <a:t>X</a:t>
                      </a:r>
                      <a:r>
                        <a:rPr kumimoji="1" lang="ja-JP" altLang="en-US" sz="1200" dirty="0"/>
                        <a:t>線装置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めっき厚さ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593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593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4354" y="862532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/>
        </p:nvGraphicFramePr>
        <p:xfrm>
          <a:off x="1646222" y="1196752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DC18ED-7190-485F-A5FD-4D21AC1EB18C}"/>
              </a:ext>
            </a:extLst>
          </p:cNvPr>
          <p:cNvSpPr txBox="1"/>
          <p:nvPr/>
        </p:nvSpPr>
        <p:spPr>
          <a:xfrm>
            <a:off x="740999" y="3189635"/>
            <a:ext cx="4065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 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r>
              <a:rPr kumimoji="1" lang="ja-JP" altLang="en-US" b="1" dirty="0">
                <a:latin typeface="+mj-ea"/>
                <a:ea typeface="+mj-ea"/>
              </a:rPr>
              <a:t>（リーク特性）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/>
        </p:nvGraphicFramePr>
        <p:xfrm>
          <a:off x="1671385" y="3498539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200" dirty="0"/>
                        <a:t>Input leakage current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REGVCC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EVCC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BD4BA4-3220-7A11-6100-D1BAE7B44BC0}"/>
              </a:ext>
            </a:extLst>
          </p:cNvPr>
          <p:cNvSpPr txBox="1"/>
          <p:nvPr/>
        </p:nvSpPr>
        <p:spPr>
          <a:xfrm>
            <a:off x="748720" y="5524812"/>
            <a:ext cx="2359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7786BA0C-7BA0-2D3C-FF4A-D0333BFC7839}"/>
              </a:ext>
            </a:extLst>
          </p:cNvPr>
          <p:cNvGraphicFramePr>
            <a:graphicFrameLocks noGrp="1"/>
          </p:cNvGraphicFramePr>
          <p:nvPr/>
        </p:nvGraphicFramePr>
        <p:xfrm>
          <a:off x="1671384" y="5822405"/>
          <a:ext cx="8197689" cy="758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982412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681765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8771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symbol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Conditions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変更品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製品規格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最大動作周波数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ｆ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Ta=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   ℃／</a:t>
                      </a:r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Vcc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　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V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○○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231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1000" y="1054708"/>
            <a:ext cx="11259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r>
              <a:rPr kumimoji="1" lang="ja-JP" altLang="en-US" b="1" dirty="0">
                <a:latin typeface="+mj-ea"/>
                <a:ea typeface="+mj-ea"/>
              </a:rPr>
              <a:t>）：</a:t>
            </a:r>
            <a:r>
              <a:rPr kumimoji="1" lang="en-US" altLang="ja-JP" b="1" dirty="0">
                <a:latin typeface="+mj-ea"/>
                <a:ea typeface="+mj-ea"/>
              </a:rPr>
              <a:t>Ta=</a:t>
            </a:r>
            <a:r>
              <a:rPr lang="ja-JP" altLang="en-US" b="1" dirty="0">
                <a:latin typeface="+mj-ea"/>
                <a:ea typeface="+mj-ea"/>
              </a:rPr>
              <a:t>〇〇℃</a:t>
            </a:r>
            <a:r>
              <a:rPr lang="en-US" altLang="ja-JP" b="1" dirty="0">
                <a:latin typeface="+mj-ea"/>
                <a:ea typeface="+mj-ea"/>
              </a:rPr>
              <a:t>/V</a:t>
            </a:r>
            <a:r>
              <a:rPr lang="ja-JP" altLang="en-US" b="1" dirty="0">
                <a:latin typeface="+mj-ea"/>
                <a:ea typeface="+mj-ea"/>
              </a:rPr>
              <a:t>㏄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 err="1">
                <a:latin typeface="+mj-ea"/>
                <a:ea typeface="+mj-ea"/>
              </a:rPr>
              <a:t>xxV</a:t>
            </a:r>
            <a:r>
              <a:rPr lang="ja-JP" altLang="en-US" b="1" dirty="0">
                <a:latin typeface="+mj-ea"/>
                <a:ea typeface="+mj-ea"/>
              </a:rPr>
              <a:t>での最大</a:t>
            </a:r>
            <a:r>
              <a:rPr kumimoji="1" lang="ja-JP" altLang="en-US" b="1" dirty="0">
                <a:latin typeface="+mj-ea"/>
                <a:ea typeface="+mj-ea"/>
              </a:rPr>
              <a:t>動作周波数は 従来品 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、変更品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で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  　</a:t>
            </a:r>
            <a:r>
              <a:rPr kumimoji="1" lang="ja-JP" altLang="en-US" b="1" dirty="0">
                <a:latin typeface="+mj-ea"/>
                <a:ea typeface="+mj-ea"/>
              </a:rPr>
              <a:t>問題なし　（詳細は以下の</a:t>
            </a:r>
            <a:r>
              <a:rPr lang="en-US" altLang="ja-JP" b="1" dirty="0">
                <a:latin typeface="+mj-ea"/>
                <a:ea typeface="+mj-ea"/>
              </a:rPr>
              <a:t>shmoo</a:t>
            </a:r>
            <a:r>
              <a:rPr lang="ja-JP" altLang="en-US" b="1" dirty="0">
                <a:latin typeface="+mj-ea"/>
                <a:ea typeface="+mj-ea"/>
              </a:rPr>
              <a:t>図を参照）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</a:t>
            </a:r>
            <a:r>
              <a:rPr kumimoji="1" lang="ja-JP" altLang="en-US" b="1" dirty="0">
                <a:latin typeface="+mj-ea"/>
                <a:ea typeface="+mj-ea"/>
              </a:rPr>
              <a:t>　　　　　　　　</a:t>
            </a:r>
            <a:r>
              <a:rPr lang="ja-JP" altLang="en-US" b="1" dirty="0">
                <a:latin typeface="+mj-ea"/>
                <a:ea typeface="+mj-ea"/>
              </a:rPr>
              <a:t>　　　　　　　　　　</a:t>
            </a:r>
            <a:r>
              <a:rPr kumimoji="1" lang="ja-JP" altLang="en-US" b="1" dirty="0">
                <a:latin typeface="+mj-ea"/>
                <a:ea typeface="+mj-ea"/>
              </a:rPr>
              <a:t>　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0B399D5-2DBC-5E19-006E-115064CBE198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0BBBE18-E9E4-0B4D-25AD-7412519ED2FB}"/>
              </a:ext>
            </a:extLst>
          </p:cNvPr>
          <p:cNvSpPr/>
          <p:nvPr/>
        </p:nvSpPr>
        <p:spPr>
          <a:xfrm>
            <a:off x="911424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98B0C3A-264F-992D-E145-0549292C98C0}"/>
              </a:ext>
            </a:extLst>
          </p:cNvPr>
          <p:cNvSpPr txBox="1"/>
          <p:nvPr/>
        </p:nvSpPr>
        <p:spPr>
          <a:xfrm>
            <a:off x="155949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従来品の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1AA6AE-EDDE-7D1E-D01A-8FDC814A9D05}"/>
              </a:ext>
            </a:extLst>
          </p:cNvPr>
          <p:cNvSpPr txBox="1"/>
          <p:nvPr/>
        </p:nvSpPr>
        <p:spPr>
          <a:xfrm>
            <a:off x="660005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変更品の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kumimoji="1"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2973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150Ω</a:t>
            </a:r>
            <a:r>
              <a:rPr lang="ja-JP" altLang="en-US" b="1" dirty="0">
                <a:latin typeface="+mj-ea"/>
                <a:ea typeface="+mj-ea"/>
              </a:rPr>
              <a:t>法によるエミッション特性比較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D3103-4803-47DB-98EB-FA4B55DD5839}"/>
              </a:ext>
            </a:extLst>
          </p:cNvPr>
          <p:cNvSpPr txBox="1"/>
          <p:nvPr/>
        </p:nvSpPr>
        <p:spPr>
          <a:xfrm>
            <a:off x="6426650" y="5910817"/>
            <a:ext cx="3873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DPI</a:t>
            </a:r>
            <a:r>
              <a:rPr lang="ja-JP" altLang="en-US" b="1" dirty="0">
                <a:latin typeface="+mj-ea"/>
                <a:ea typeface="+mj-ea"/>
              </a:rPr>
              <a:t>法によるイミュニティ特性比較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11068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 </a:t>
            </a:r>
            <a:r>
              <a:rPr lang="en-US" altLang="ja-JP" b="1" dirty="0">
                <a:latin typeface="+mj-ea"/>
                <a:ea typeface="+mj-ea"/>
              </a:rPr>
              <a:t>JASO</a:t>
            </a:r>
            <a:r>
              <a:rPr lang="ja-JP" altLang="en-US" b="1" dirty="0">
                <a:latin typeface="+mj-ea"/>
                <a:ea typeface="+mj-ea"/>
              </a:rPr>
              <a:t>規格 </a:t>
            </a:r>
            <a:r>
              <a:rPr lang="en-US" altLang="ja-JP" b="1" dirty="0">
                <a:latin typeface="+mj-ea"/>
                <a:ea typeface="+mj-ea"/>
              </a:rPr>
              <a:t>D019-21</a:t>
            </a:r>
            <a:r>
              <a:rPr lang="ja-JP" altLang="en-US" b="1" dirty="0">
                <a:latin typeface="+mj-ea"/>
                <a:ea typeface="+mj-ea"/>
              </a:rPr>
              <a:t>を適用し、</a:t>
            </a:r>
            <a:r>
              <a:rPr kumimoji="1" lang="ja-JP" altLang="en-US" b="1" dirty="0">
                <a:latin typeface="+mj-ea"/>
                <a:ea typeface="+mj-ea"/>
              </a:rPr>
              <a:t>従来品と変更品の</a:t>
            </a:r>
            <a:r>
              <a:rPr lang="ja-JP" altLang="en-US" b="1" dirty="0">
                <a:latin typeface="+mj-ea"/>
                <a:ea typeface="+mj-ea"/>
              </a:rPr>
              <a:t>比較評価を実施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エミッション特性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最大レベル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イミュニティ特性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最低レベル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両特性とも規格内のため、</a:t>
            </a:r>
            <a:r>
              <a:rPr lang="en-US" altLang="ja-JP" b="1" dirty="0">
                <a:latin typeface="+mj-ea"/>
                <a:ea typeface="+mj-ea"/>
              </a:rPr>
              <a:t>EMC</a:t>
            </a:r>
            <a:r>
              <a:rPr lang="ja-JP" altLang="en-US" b="1" dirty="0">
                <a:latin typeface="+mj-ea"/>
                <a:ea typeface="+mj-ea"/>
              </a:rPr>
              <a:t>特性は同等であり問題なし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FB930A-747B-295C-A6C9-787248013C9A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イミュニティ特性比較</a:t>
            </a:r>
            <a:endParaRPr lang="en-US" altLang="ja-JP" b="1" dirty="0">
              <a:solidFill>
                <a:schemeClr val="tx1"/>
              </a:solidFill>
              <a:latin typeface="Consolas"/>
              <a:cs typeface="Arial"/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  <a:cs typeface="Arial"/>
              </a:rPr>
              <a:t> 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B83F0BD-0915-47BD-7B53-91976D177390}"/>
              </a:ext>
            </a:extLst>
          </p:cNvPr>
          <p:cNvSpPr/>
          <p:nvPr/>
        </p:nvSpPr>
        <p:spPr>
          <a:xfrm>
            <a:off x="891822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エミッション特性比較</a:t>
            </a:r>
            <a:r>
              <a:rPr lang="en-US" altLang="ja-JP" b="1" dirty="0">
                <a:solidFill>
                  <a:schemeClr val="tx1"/>
                </a:solidFill>
                <a:cs typeface="Arial"/>
              </a:rPr>
              <a:t>  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rgbClr val="3C3C3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1519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891822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クロストーク特性比較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隣接端子のクロストーク特性比較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F1EB47-8001-87A4-010E-AC7DBB588298}"/>
              </a:ext>
            </a:extLst>
          </p:cNvPr>
          <p:cNvSpPr txBox="1"/>
          <p:nvPr/>
        </p:nvSpPr>
        <p:spPr>
          <a:xfrm>
            <a:off x="6384032" y="3726035"/>
            <a:ext cx="4392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　　クロストークの評価方法については、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　　</a:t>
            </a:r>
            <a:r>
              <a:rPr lang="en-US" altLang="ja-JP" sz="1400" b="1" dirty="0">
                <a:latin typeface="+mj-ea"/>
                <a:ea typeface="+mj-ea"/>
              </a:rPr>
              <a:t>EMC</a:t>
            </a:r>
            <a:r>
              <a:rPr lang="ja-JP" altLang="en-US" sz="1400" b="1" dirty="0">
                <a:latin typeface="+mj-ea"/>
                <a:ea typeface="+mj-ea"/>
              </a:rPr>
              <a:t>性能等価性評価法のような規定は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　　ありません。各社にて個別に評価方法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　　を検討するようにお願いします。</a:t>
            </a:r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90EEAC2-9675-E010-ABDA-FABD9954C6FB}"/>
              </a:ext>
            </a:extLst>
          </p:cNvPr>
          <p:cNvSpPr txBox="1"/>
          <p:nvPr/>
        </p:nvSpPr>
        <p:spPr>
          <a:xfrm>
            <a:off x="6744072" y="2348880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（補足）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このページの評価は、後工程の</a:t>
            </a:r>
            <a:r>
              <a:rPr lang="en-US" altLang="ja-JP" sz="1400" b="1" dirty="0">
                <a:latin typeface="+mj-ea"/>
                <a:ea typeface="+mj-ea"/>
              </a:rPr>
              <a:t>IC</a:t>
            </a:r>
            <a:r>
              <a:rPr lang="ja-JP" altLang="en-US" sz="1400" b="1" dirty="0">
                <a:latin typeface="+mj-ea"/>
                <a:ea typeface="+mj-ea"/>
              </a:rPr>
              <a:t>フレームや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en-US" altLang="ja-JP" sz="1400" b="1" dirty="0">
                <a:latin typeface="+mj-ea"/>
                <a:ea typeface="+mj-ea"/>
              </a:rPr>
              <a:t>BGA</a:t>
            </a:r>
            <a:r>
              <a:rPr lang="ja-JP" altLang="en-US" sz="1400" b="1" dirty="0">
                <a:latin typeface="+mj-ea"/>
                <a:ea typeface="+mj-ea"/>
              </a:rPr>
              <a:t>のインターポーザ基板のパターン変更の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場合に確認したほうが良い特性の例です。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前工程の変更やフレームやインターポーザ基板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の変化がない場合は、必要ではありません。</a:t>
            </a:r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DB0DB2-2F14-9D09-5439-21D3DC95636A}"/>
              </a:ext>
            </a:extLst>
          </p:cNvPr>
          <p:cNvSpPr txBox="1"/>
          <p:nvPr/>
        </p:nvSpPr>
        <p:spPr>
          <a:xfrm>
            <a:off x="705349" y="947183"/>
            <a:ext cx="11107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 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en-US" altLang="ja-JP" b="1" dirty="0" err="1">
                <a:latin typeface="+mj-ea"/>
                <a:ea typeface="+mj-ea"/>
              </a:rPr>
              <a:t>隣接端子のクロストーク</a:t>
            </a:r>
            <a:r>
              <a:rPr lang="ja-JP" altLang="en-US" b="1" dirty="0">
                <a:latin typeface="+mj-ea"/>
                <a:ea typeface="+mj-ea"/>
              </a:rPr>
              <a:t>特性評価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：隣接端子のクロストーク特性について、</a:t>
            </a:r>
            <a:r>
              <a:rPr kumimoji="1" lang="ja-JP" altLang="en-US" b="1" dirty="0">
                <a:latin typeface="+mj-ea"/>
                <a:ea typeface="+mj-ea"/>
              </a:rPr>
              <a:t>従来品と変更品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　　　　　　　　 </a:t>
            </a:r>
            <a:r>
              <a:rPr kumimoji="1" lang="ja-JP" altLang="en-US" b="1" dirty="0">
                <a:latin typeface="+mj-ea"/>
                <a:ea typeface="+mj-ea"/>
              </a:rPr>
              <a:t>の</a:t>
            </a:r>
            <a:r>
              <a:rPr lang="ja-JP" altLang="en-US" b="1" dirty="0">
                <a:latin typeface="+mj-ea"/>
                <a:ea typeface="+mj-ea"/>
              </a:rPr>
              <a:t>比較評価を実施、クロストークレベルの特性差は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　　　　　　　　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r>
              <a:rPr lang="ja-JP" altLang="en-US" b="1" dirty="0">
                <a:latin typeface="+mj-ea"/>
                <a:ea typeface="+mj-ea"/>
              </a:rPr>
              <a:t> 程度、特性は同等であり問題なし</a:t>
            </a:r>
            <a:endParaRPr lang="en-US" altLang="ja-JP" b="1" dirty="0">
              <a:latin typeface="+mj-ea"/>
              <a:ea typeface="+mj-ea"/>
            </a:endParaRPr>
          </a:p>
          <a:p>
            <a:endParaRPr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90087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741000" y="1054708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8C19A54C-2432-408E-866C-58F905D15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251586"/>
              </p:ext>
            </p:extLst>
          </p:nvPr>
        </p:nvGraphicFramePr>
        <p:xfrm>
          <a:off x="741000" y="1884466"/>
          <a:ext cx="9194977" cy="4056380"/>
        </p:xfrm>
        <a:graphic>
          <a:graphicData uri="http://schemas.openxmlformats.org/drawingml/2006/table">
            <a:tbl>
              <a:tblPr/>
              <a:tblGrid>
                <a:gridCol w="814443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814443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892608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957630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212000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945185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256890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1301778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</a:tblGrid>
              <a:tr h="4056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40563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J-STD-020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MSL=3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76203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UHST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130C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96h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~150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1000cyc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PTC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JESD22-A105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-40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~125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1000cyc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A6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HTSL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472931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B1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HTOL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Vccmax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B2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ELFR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800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AEC-Q100-008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Vccmax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</a:tbl>
          </a:graphicData>
        </a:graphic>
      </p:graphicFrame>
      <p:sp>
        <p:nvSpPr>
          <p:cNvPr id="13" name="右中かっこ 12">
            <a:extLst>
              <a:ext uri="{FF2B5EF4-FFF2-40B4-BE49-F238E27FC236}">
                <a16:creationId xmlns:a16="http://schemas.microsoft.com/office/drawing/2014/main" id="{5F3DB763-ADCC-4738-9FBC-D2CEAC02B9FD}"/>
              </a:ext>
            </a:extLst>
          </p:cNvPr>
          <p:cNvSpPr/>
          <p:nvPr/>
        </p:nvSpPr>
        <p:spPr>
          <a:xfrm>
            <a:off x="10016922" y="2733385"/>
            <a:ext cx="222304" cy="156618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中かっこ 13">
            <a:extLst>
              <a:ext uri="{FF2B5EF4-FFF2-40B4-BE49-F238E27FC236}">
                <a16:creationId xmlns:a16="http://schemas.microsoft.com/office/drawing/2014/main" id="{1DBB4C71-F952-458D-92BD-F1F7166D67FC}"/>
              </a:ext>
            </a:extLst>
          </p:cNvPr>
          <p:cNvSpPr/>
          <p:nvPr/>
        </p:nvSpPr>
        <p:spPr>
          <a:xfrm>
            <a:off x="10016922" y="4734352"/>
            <a:ext cx="222304" cy="121492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F958E36-90C0-4C10-A558-CC12ED426ABE}"/>
              </a:ext>
            </a:extLst>
          </p:cNvPr>
          <p:cNvSpPr txBox="1"/>
          <p:nvPr/>
        </p:nvSpPr>
        <p:spPr>
          <a:xfrm>
            <a:off x="10239226" y="3393693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代表製品①</a:t>
            </a:r>
            <a:endParaRPr kumimoji="1" lang="ja-JP" altLang="en-US" sz="12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4543E80-A47E-479A-8854-8649AE4882B7}"/>
              </a:ext>
            </a:extLst>
          </p:cNvPr>
          <p:cNvSpPr txBox="1"/>
          <p:nvPr/>
        </p:nvSpPr>
        <p:spPr>
          <a:xfrm>
            <a:off x="10239226" y="4378460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代表製品②</a:t>
            </a:r>
            <a:endParaRPr kumimoji="1" lang="ja-JP" altLang="en-US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5803686-1928-4798-A87A-424FB6D520BE}"/>
              </a:ext>
            </a:extLst>
          </p:cNvPr>
          <p:cNvSpPr txBox="1"/>
          <p:nvPr/>
        </p:nvSpPr>
        <p:spPr>
          <a:xfrm>
            <a:off x="10239226" y="5582789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代表製品①</a:t>
            </a:r>
            <a:endParaRPr kumimoji="1" lang="ja-JP" altLang="en-US" sz="1200" dirty="0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A5A2ABC-B9A0-48BA-BFF7-00084A81C18F}"/>
              </a:ext>
            </a:extLst>
          </p:cNvPr>
          <p:cNvCxnSpPr>
            <a:cxnSpLocks/>
          </p:cNvCxnSpPr>
          <p:nvPr/>
        </p:nvCxnSpPr>
        <p:spPr>
          <a:xfrm>
            <a:off x="10016922" y="4493478"/>
            <a:ext cx="222304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741000" y="1054708"/>
            <a:ext cx="55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良品精査：</a:t>
            </a:r>
            <a:r>
              <a:rPr kumimoji="1" lang="en-US" altLang="ja-JP" b="1" dirty="0">
                <a:latin typeface="+mj-ea"/>
                <a:ea typeface="+mj-ea"/>
              </a:rPr>
              <a:t>Pre-conditioning(PC)</a:t>
            </a:r>
            <a:r>
              <a:rPr kumimoji="1" lang="ja-JP" altLang="en-US" b="1" dirty="0">
                <a:latin typeface="+mj-ea"/>
                <a:ea typeface="+mj-ea"/>
              </a:rPr>
              <a:t>後　超音波探傷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DC1B42-BBC9-492C-A643-C4AEFFBC27A7}"/>
              </a:ext>
            </a:extLst>
          </p:cNvPr>
          <p:cNvSpPr txBox="1"/>
          <p:nvPr/>
        </p:nvSpPr>
        <p:spPr>
          <a:xfrm>
            <a:off x="867629" y="1451443"/>
            <a:ext cx="4317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JEDEC MS Level: x</a:t>
            </a:r>
          </a:p>
          <a:p>
            <a:pPr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条件：</a:t>
            </a:r>
            <a:r>
              <a:rPr lang="en-US" altLang="ja-JP" sz="1600" kern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xxxxxxxxxxxxxxxxxxxxxxxxxxxx</a:t>
            </a:r>
            <a:endParaRPr lang="ja-JP" altLang="en-US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7900FC-31FF-421D-8DF8-6537C1B05DC8}"/>
              </a:ext>
            </a:extLst>
          </p:cNvPr>
          <p:cNvSpPr/>
          <p:nvPr/>
        </p:nvSpPr>
        <p:spPr>
          <a:xfrm>
            <a:off x="2914095" y="2494631"/>
            <a:ext cx="10281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表面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7A8358B-339F-4FE8-A570-B5294E049537}"/>
              </a:ext>
            </a:extLst>
          </p:cNvPr>
          <p:cNvSpPr/>
          <p:nvPr/>
        </p:nvSpPr>
        <p:spPr>
          <a:xfrm>
            <a:off x="8667833" y="2494631"/>
            <a:ext cx="10281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裏面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096E174-9AEC-4831-B5A2-3EC440256F68}"/>
              </a:ext>
            </a:extLst>
          </p:cNvPr>
          <p:cNvSpPr/>
          <p:nvPr/>
        </p:nvSpPr>
        <p:spPr>
          <a:xfrm>
            <a:off x="891822" y="2852300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SAT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99E347A-70BD-4E8F-A213-D719E2604D1D}"/>
              </a:ext>
            </a:extLst>
          </p:cNvPr>
          <p:cNvSpPr/>
          <p:nvPr/>
        </p:nvSpPr>
        <p:spPr>
          <a:xfrm>
            <a:off x="6570135" y="2852300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SAT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FCFE305-F8C2-4F8E-AD8C-D1BBCAF6C54F}"/>
              </a:ext>
            </a:extLst>
          </p:cNvPr>
          <p:cNvSpPr txBox="1"/>
          <p:nvPr/>
        </p:nvSpPr>
        <p:spPr>
          <a:xfrm>
            <a:off x="1251140" y="5496185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8C97ED4-CDF8-476B-B3BD-9E8ED3F814CA}"/>
              </a:ext>
            </a:extLst>
          </p:cNvPr>
          <p:cNvSpPr txBox="1"/>
          <p:nvPr/>
        </p:nvSpPr>
        <p:spPr>
          <a:xfrm>
            <a:off x="7073486" y="5496185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713663-9F54-4E18-8BCD-6C31D0447FDC}"/>
              </a:ext>
            </a:extLst>
          </p:cNvPr>
          <p:cNvSpPr txBox="1"/>
          <p:nvPr/>
        </p:nvSpPr>
        <p:spPr>
          <a:xfrm>
            <a:off x="741000" y="105470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良品精査：チップ観察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8AFA43B-C641-4296-A5F9-F3CB7D5BB858}"/>
              </a:ext>
            </a:extLst>
          </p:cNvPr>
          <p:cNvSpPr/>
          <p:nvPr/>
        </p:nvSpPr>
        <p:spPr>
          <a:xfrm>
            <a:off x="1506791" y="1618019"/>
            <a:ext cx="36076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高温高湿バイアス試験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xxx h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320720B-5A3B-4284-B8CE-ECF2E45F5942}"/>
              </a:ext>
            </a:extLst>
          </p:cNvPr>
          <p:cNvSpPr/>
          <p:nvPr/>
        </p:nvSpPr>
        <p:spPr>
          <a:xfrm>
            <a:off x="7274434" y="1618019"/>
            <a:ext cx="3476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温度サイクル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(TC) xxx </a:t>
            </a:r>
            <a:r>
              <a:rPr lang="en-US" altLang="ja-JP" sz="1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cyc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A6480F8-02EC-4652-8DB5-75A7B44AA935}"/>
              </a:ext>
            </a:extLst>
          </p:cNvPr>
          <p:cNvSpPr/>
          <p:nvPr/>
        </p:nvSpPr>
        <p:spPr>
          <a:xfrm>
            <a:off x="6744000" y="5069958"/>
            <a:ext cx="511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E4225FD-FE61-4DEC-B146-C22B93740A0B}"/>
              </a:ext>
            </a:extLst>
          </p:cNvPr>
          <p:cNvSpPr txBox="1"/>
          <p:nvPr/>
        </p:nvSpPr>
        <p:spPr>
          <a:xfrm>
            <a:off x="1251140" y="5069958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F60DCD1-559C-4E79-AE3A-A9F50447815B}"/>
              </a:ext>
            </a:extLst>
          </p:cNvPr>
          <p:cNvSpPr/>
          <p:nvPr/>
        </p:nvSpPr>
        <p:spPr>
          <a:xfrm>
            <a:off x="891822" y="2321722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OM</a:t>
            </a:r>
            <a:r>
              <a:rPr kumimoji="1" lang="en-US" altLang="ja-JP" dirty="0">
                <a:solidFill>
                  <a:schemeClr val="tx1"/>
                </a:solidFill>
              </a:rPr>
              <a:t>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14C5F1F-0C90-4FB0-B8F9-58490229435F}"/>
              </a:ext>
            </a:extLst>
          </p:cNvPr>
          <p:cNvSpPr/>
          <p:nvPr/>
        </p:nvSpPr>
        <p:spPr>
          <a:xfrm>
            <a:off x="6570135" y="2321722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OM</a:t>
            </a:r>
            <a:r>
              <a:rPr kumimoji="1" lang="en-US" altLang="ja-JP" dirty="0">
                <a:solidFill>
                  <a:schemeClr val="tx1"/>
                </a:solidFill>
              </a:rPr>
              <a:t>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836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変更内容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1CAEE37-F857-48C0-BF3F-88EDF8E526D0}"/>
              </a:ext>
            </a:extLst>
          </p:cNvPr>
          <p:cNvSpPr txBox="1"/>
          <p:nvPr/>
        </p:nvSpPr>
        <p:spPr>
          <a:xfrm>
            <a:off x="741000" y="105470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良品精査：ワイヤプル強度</a:t>
            </a: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5A9EAD38-74FD-4828-9D2A-B00594296C9E}"/>
              </a:ext>
            </a:extLst>
          </p:cNvPr>
          <p:cNvSpPr txBox="1">
            <a:spLocks/>
          </p:cNvSpPr>
          <p:nvPr/>
        </p:nvSpPr>
        <p:spPr>
          <a:xfrm>
            <a:off x="1032761" y="5803454"/>
            <a:ext cx="5965334" cy="4145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umimoji="1"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l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破断モード</a:t>
            </a: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en-US" altLang="ja-JP" sz="1600" kern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xxxxxxx</a:t>
            </a:r>
            <a:endParaRPr lang="en-US" altLang="ja-JP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A453B5A8-7F14-4206-A359-9677A16F9B84}"/>
              </a:ext>
            </a:extLst>
          </p:cNvPr>
          <p:cNvSpPr txBox="1">
            <a:spLocks/>
          </p:cNvSpPr>
          <p:nvPr/>
        </p:nvSpPr>
        <p:spPr>
          <a:xfrm rot="16200000">
            <a:off x="-197238" y="3557875"/>
            <a:ext cx="2459999" cy="4145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umimoji="1"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l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Wire Pull Strength [g]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D1CB10B-18A6-4770-BE97-BB196086C00D}"/>
              </a:ext>
            </a:extLst>
          </p:cNvPr>
          <p:cNvSpPr/>
          <p:nvPr/>
        </p:nvSpPr>
        <p:spPr>
          <a:xfrm>
            <a:off x="1365955" y="2625791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>
                <a:solidFill>
                  <a:schemeClr val="tx1"/>
                </a:solidFill>
              </a:rPr>
              <a:t>Cpk</a:t>
            </a:r>
            <a:r>
              <a:rPr lang="en-US" altLang="ja-JP" dirty="0">
                <a:solidFill>
                  <a:schemeClr val="tx1"/>
                </a:solidFill>
              </a:rPr>
              <a:t> or Distribution chart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703233D-F500-4432-B2C6-E8E644DFD808}"/>
              </a:ext>
            </a:extLst>
          </p:cNvPr>
          <p:cNvSpPr/>
          <p:nvPr/>
        </p:nvSpPr>
        <p:spPr>
          <a:xfrm>
            <a:off x="6710133" y="3164255"/>
            <a:ext cx="511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測定結果：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569763F-2DFD-4FEB-BBBB-5493D0DA2C32}"/>
              </a:ext>
            </a:extLst>
          </p:cNvPr>
          <p:cNvSpPr/>
          <p:nvPr/>
        </p:nvSpPr>
        <p:spPr>
          <a:xfrm>
            <a:off x="1032761" y="1726884"/>
            <a:ext cx="3476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温度サイクル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(TC) xxx </a:t>
            </a:r>
            <a:r>
              <a:rPr lang="en-US" altLang="ja-JP" sz="1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cyc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48509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555639"/>
              </p:ext>
            </p:extLst>
          </p:nvPr>
        </p:nvGraphicFramePr>
        <p:xfrm>
          <a:off x="434994" y="895005"/>
          <a:ext cx="10865029" cy="5158728"/>
        </p:xfrm>
        <a:graphic>
          <a:graphicData uri="http://schemas.openxmlformats.org/drawingml/2006/table">
            <a:tbl>
              <a:tblPr/>
              <a:tblGrid>
                <a:gridCol w="678367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31399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655263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版数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日付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2022/4/1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初版作成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43113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2022/11/29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01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変更内容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4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．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(1)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の表の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3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行目  誤記修正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(5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ページ）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　　</a:t>
                      </a:r>
                      <a:r>
                        <a:rPr lang="en-GB" altLang="ja-JP" sz="1400" strike="noStrike" baseline="0" dirty="0">
                          <a:latin typeface="+mn-ea"/>
                          <a:ea typeface="+mn-ea"/>
                        </a:rPr>
                        <a:t>Chip probing, Final testing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strike="noStrike" baseline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i="0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Semiconductor Assembly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885095"/>
                  </a:ext>
                </a:extLst>
              </a:tr>
              <a:tr h="47532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</a:t>
                      </a:r>
                      <a:r>
                        <a:rPr lang="en-US" altLang="ja-JP" sz="1400" dirty="0"/>
                        <a:t>1</a:t>
                      </a:r>
                      <a:r>
                        <a:rPr lang="ja-JP" altLang="en-US" sz="1400" dirty="0"/>
                        <a:t>行目 内容見直し　　</a:t>
                      </a:r>
                      <a:r>
                        <a:rPr lang="en-US" altLang="ja-JP" sz="1400"/>
                        <a:t>(19</a:t>
                      </a:r>
                      <a:r>
                        <a:rPr lang="ja-JP" altLang="en-US" sz="1400"/>
                        <a:t>ページ</a:t>
                      </a:r>
                      <a:r>
                        <a:rPr lang="ja-JP" altLang="en-US" sz="1400" dirty="0"/>
                        <a:t>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strike="noStrike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工程能力 </a:t>
                      </a:r>
                      <a:r>
                        <a:rPr kumimoji="1" lang="en-US" altLang="ja-JP" sz="1400" b="0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あり問題無し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であり問題なし 　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328885"/>
                  </a:ext>
                </a:extLst>
              </a:tr>
              <a:tr h="1045719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表の３行目   </a:t>
                      </a:r>
                      <a:r>
                        <a:rPr lang="en-US" altLang="ja-JP" sz="1400" dirty="0"/>
                        <a:t>DC</a:t>
                      </a:r>
                      <a:r>
                        <a:rPr lang="ja-JP" altLang="en-US" sz="1400" dirty="0"/>
                        <a:t>特性と</a:t>
                      </a:r>
                      <a:r>
                        <a:rPr lang="en-US" altLang="ja-JP" sz="1400" dirty="0"/>
                        <a:t>EMC</a:t>
                      </a:r>
                      <a:r>
                        <a:rPr lang="ja-JP" altLang="en-US" sz="1400" dirty="0"/>
                        <a:t>特性の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内容見直しと</a:t>
                      </a:r>
                      <a:r>
                        <a:rPr lang="en-US" altLang="ja-JP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特性の追加 </a:t>
                      </a:r>
                      <a:r>
                        <a:rPr lang="en-US" altLang="ja-JP" sz="14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(19</a:t>
                      </a:r>
                      <a:r>
                        <a:rPr lang="ja-JP" altLang="en-US" sz="14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ページ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）</a:t>
                      </a:r>
                      <a:endParaRPr lang="en-US" altLang="ja-JP" sz="1400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Cpk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特性：最大動作周波数を比較し問題なし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　　　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必要に応じて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図を追記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</a:rPr>
                        <a:t>する </a:t>
                      </a:r>
                      <a:r>
                        <a:rPr kumimoji="1" lang="en-US" altLang="ja-JP" sz="1400" b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</a:rPr>
                        <a:t>ページ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参照）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EMC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JASO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D019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を適用して評価の結果、同等で問題なし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092369"/>
                  </a:ext>
                </a:extLst>
              </a:tr>
              <a:tr h="27857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変更ワークシート</a:t>
                      </a:r>
                      <a:r>
                        <a:rPr lang="en-US" altLang="ja-JP" sz="1400" dirty="0"/>
                        <a:t>(</a:t>
                      </a:r>
                      <a:r>
                        <a:rPr lang="ja-JP" altLang="en-US" sz="1400" dirty="0"/>
                        <a:t>設計上の変更点</a:t>
                      </a:r>
                      <a:r>
                        <a:rPr lang="en-US" altLang="ja-JP" sz="1400" dirty="0"/>
                        <a:t>)</a:t>
                      </a:r>
                      <a:r>
                        <a:rPr lang="ja-JP" altLang="en-US" sz="1400" dirty="0"/>
                        <a:t>検証結果  について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特性の検証結果例を示す表を追加</a:t>
                      </a:r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(22</a:t>
                      </a:r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ページ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567641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</a:t>
                      </a:r>
                      <a:r>
                        <a:rPr lang="ja-JP" altLang="en-US" sz="1400" b="0" dirty="0"/>
                        <a:t>ワークシート</a:t>
                      </a:r>
                      <a:r>
                        <a:rPr lang="en-US" altLang="ja-JP" sz="1400" b="0" dirty="0"/>
                        <a:t>(</a:t>
                      </a:r>
                      <a:r>
                        <a:rPr lang="ja-JP" altLang="en-US" sz="1400" b="0" dirty="0"/>
                        <a:t>設計上の変更点</a:t>
                      </a:r>
                      <a:r>
                        <a:rPr lang="en-US" altLang="ja-JP" sz="1400" b="0" dirty="0"/>
                        <a:t>)</a:t>
                      </a:r>
                      <a:r>
                        <a:rPr lang="ja-JP" altLang="en-US" sz="1400" b="0" dirty="0"/>
                        <a:t>検証結果  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en-US" altLang="zh-TW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</a:t>
                      </a:r>
                      <a:r>
                        <a:rPr kumimoji="1" lang="zh-TW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特性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検証を補足する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shmoo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図例を追加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23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254094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電気的特性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エミッションとイミュニティ特性の事例の内容見直し　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(24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エミッション特性比較、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イミュニティ特性比較、結果コメント追加　　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428568"/>
                  </a:ext>
                </a:extLst>
              </a:tr>
              <a:tr h="287188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クロストーク特性比較のページの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表題に誤記があり、</a:t>
                      </a:r>
                      <a:endParaRPr kumimoji="1" lang="en-US" altLang="ja-JP" sz="1400" b="0" kern="120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電気的特性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ja-JP" sz="1400" b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電気的特性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隣接端子のクロストーク特性評価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に修正。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結果コメント追加、補足コメント追加 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(25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3712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9821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606056" y="262270"/>
            <a:ext cx="3551274" cy="37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改版履歴</a:t>
            </a:r>
          </a:p>
        </p:txBody>
      </p:sp>
    </p:spTree>
    <p:extLst>
      <p:ext uri="{BB962C8B-B14F-4D97-AF65-F5344CB8AC3E}">
        <p14:creationId xmlns:p14="http://schemas.microsoft.com/office/powerpoint/2010/main" val="3600670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需要増加に伴い、製品シリーズ</a:t>
            </a:r>
            <a:r>
              <a:rPr lang="en-US" altLang="ja-JP" sz="1800" dirty="0">
                <a:latin typeface="+mn-ea"/>
              </a:rPr>
              <a:t>A</a:t>
            </a:r>
            <a:r>
              <a:rPr lang="ja-JP" altLang="en-US" sz="1800" dirty="0">
                <a:latin typeface="+mn-ea"/>
              </a:rPr>
              <a:t>の組立およびテストが</a:t>
            </a:r>
            <a:r>
              <a:rPr lang="en-US" altLang="ja-JP" sz="1800" dirty="0" err="1">
                <a:latin typeface="+mn-ea"/>
              </a:rPr>
              <a:t>yyyy</a:t>
            </a:r>
            <a:r>
              <a:rPr lang="ja-JP" altLang="en-US" sz="1800" dirty="0">
                <a:latin typeface="+mn-ea"/>
              </a:rPr>
              <a:t>年</a:t>
            </a:r>
            <a:r>
              <a:rPr lang="en-US" altLang="ja-JP" sz="1800" dirty="0">
                <a:latin typeface="+mn-ea"/>
              </a:rPr>
              <a:t>/mm</a:t>
            </a:r>
            <a:r>
              <a:rPr lang="ja-JP" altLang="en-US" sz="1800" dirty="0">
                <a:latin typeface="+mn-ea"/>
              </a:rPr>
              <a:t>月から弊社生産能力を超える見込みです。製品の安定供給を目的として生産拠点</a:t>
            </a:r>
            <a:r>
              <a:rPr lang="en-US" altLang="ja-JP" sz="1800" dirty="0">
                <a:latin typeface="+mn-ea"/>
              </a:rPr>
              <a:t>(OSAT)</a:t>
            </a:r>
            <a:r>
              <a:rPr lang="ja-JP" altLang="en-US" sz="1800" dirty="0">
                <a:latin typeface="+mn-ea"/>
              </a:rPr>
              <a:t>追加の</a:t>
            </a:r>
            <a:r>
              <a:rPr lang="en-US" altLang="ja-JP" sz="1800" dirty="0">
                <a:latin typeface="+mn-ea"/>
              </a:rPr>
              <a:t>PCN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F308F1-1A22-45C0-ADC0-C76C866ED90E}"/>
              </a:ext>
            </a:extLst>
          </p:cNvPr>
          <p:cNvSpPr txBox="1"/>
          <p:nvPr/>
        </p:nvSpPr>
        <p:spPr>
          <a:xfrm>
            <a:off x="7321154" y="6004837"/>
            <a:ext cx="471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OSAT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Outsourc</a:t>
            </a:r>
            <a:r>
              <a:rPr lang="en-US" altLang="ja-JP" sz="1400" dirty="0"/>
              <a:t>ed </a:t>
            </a:r>
            <a:r>
              <a:rPr kumimoji="1" lang="en-US" altLang="ja-JP" sz="1400" dirty="0"/>
              <a:t>Semiconductor Assembly and Test</a:t>
            </a:r>
            <a:endParaRPr kumimoji="1" lang="ja-JP" altLang="en-US" sz="1400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変更の背景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27D0D08-5613-4D02-8463-2A82CF675881}"/>
              </a:ext>
            </a:extLst>
          </p:cNvPr>
          <p:cNvSpPr txBox="1">
            <a:spLocks/>
          </p:cNvSpPr>
          <p:nvPr/>
        </p:nvSpPr>
        <p:spPr>
          <a:xfrm>
            <a:off x="1014122" y="1326448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対象製品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788980"/>
              </p:ext>
            </p:extLst>
          </p:nvPr>
        </p:nvGraphicFramePr>
        <p:xfrm>
          <a:off x="1188366" y="1887474"/>
          <a:ext cx="4961509" cy="1259388"/>
        </p:xfrm>
        <a:graphic>
          <a:graphicData uri="http://schemas.openxmlformats.org/drawingml/2006/table">
            <a:tbl>
              <a:tblPr/>
              <a:tblGrid>
                <a:gridCol w="150897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14052676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4104241504"/>
                    </a:ext>
                  </a:extLst>
                </a:gridCol>
                <a:gridCol w="1183467">
                  <a:extLst>
                    <a:ext uri="{9D8B030D-6E8A-4147-A177-3AD203B41FA5}">
                      <a16:colId xmlns:a16="http://schemas.microsoft.com/office/drawing/2014/main" val="992436732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PKG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144pin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176pin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B736-ABF4-48A4-8676-618C8C0495D0}"/>
              </a:ext>
            </a:extLst>
          </p:cNvPr>
          <p:cNvSpPr txBox="1"/>
          <p:nvPr/>
        </p:nvSpPr>
        <p:spPr>
          <a:xfrm>
            <a:off x="983999" y="1560284"/>
            <a:ext cx="581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tabLst/>
              <a:defRPr/>
            </a:pPr>
            <a:r>
              <a:rPr lang="ja-JP" altLang="en-US" sz="1600" dirty="0"/>
              <a:t>製品シリーズ</a:t>
            </a:r>
            <a:r>
              <a:rPr lang="en-US" altLang="ja-JP" sz="1600" dirty="0"/>
              <a:t>A</a:t>
            </a:r>
            <a:r>
              <a:rPr lang="ja-JP" altLang="en-US" sz="1600" dirty="0"/>
              <a:t>、</a:t>
            </a: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パッケージ</a:t>
            </a:r>
            <a:r>
              <a:rPr kumimoji="1" lang="ja-JP" altLang="en-US" sz="1600" dirty="0">
                <a:solidFill>
                  <a:srgbClr val="3C3C3B"/>
                </a:solidFill>
                <a:latin typeface="+mn-ea"/>
              </a:rPr>
              <a:t>：</a:t>
            </a: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LQFP-100pin/144pin/176pin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</a:t>
            </a:r>
            <a:r>
              <a:rPr lang="ja-JP" altLang="en-US" sz="2000" dirty="0">
                <a:latin typeface="+mn-ea"/>
                <a:ea typeface="+mn-ea"/>
              </a:rPr>
              <a:t>変更内容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423263" y="3543147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変更概要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5A5E4-7871-47BE-A5DC-CA80E7752B29}"/>
              </a:ext>
            </a:extLst>
          </p:cNvPr>
          <p:cNvSpPr txBox="1"/>
          <p:nvPr/>
        </p:nvSpPr>
        <p:spPr>
          <a:xfrm>
            <a:off x="846685" y="3851240"/>
            <a:ext cx="93189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buClr>
                <a:srgbClr val="0070C0"/>
              </a:buClr>
              <a:defRPr/>
            </a:pPr>
            <a:r>
              <a:rPr lang="ja-JP" altLang="en-US" sz="1600" dirty="0">
                <a:latin typeface="+mn-ea"/>
              </a:rPr>
              <a:t>製品シリーズ</a:t>
            </a:r>
            <a:r>
              <a:rPr lang="en-US" altLang="ja-JP" sz="1600" dirty="0">
                <a:latin typeface="+mn-ea"/>
              </a:rPr>
              <a:t>A</a:t>
            </a:r>
            <a:r>
              <a:rPr lang="ja-JP" altLang="en-US" sz="1600" dirty="0">
                <a:latin typeface="+mn-ea"/>
              </a:rPr>
              <a:t>の組立拠点およびファイナルテスト拠点追加</a:t>
            </a:r>
            <a:endParaRPr lang="en-US" altLang="ja-JP" sz="1600" dirty="0">
              <a:latin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378295"/>
              </p:ext>
            </p:extLst>
          </p:nvPr>
        </p:nvGraphicFramePr>
        <p:xfrm>
          <a:off x="954685" y="4197254"/>
          <a:ext cx="8797768" cy="1946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4189768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製造拠点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現状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追加拠点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組立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  <a:tr h="83260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テスト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2310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003931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BBB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Inc.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事業概要</a:t>
                      </a:r>
                      <a:endParaRPr lang="en-US" altLang="ja-JP" sz="1800" dirty="0"/>
                    </a:p>
                    <a:p>
                      <a:r>
                        <a:rPr lang="en-GB" altLang="ja-JP" sz="1800" dirty="0"/>
                        <a:t>Business</a:t>
                      </a:r>
                      <a:r>
                        <a:rPr lang="ja-JP" altLang="en-US" sz="1800" baseline="0" dirty="0"/>
                        <a:t> </a:t>
                      </a:r>
                      <a:r>
                        <a:rPr lang="en-GB" altLang="ja-JP" sz="1800" dirty="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solidFill>
                            <a:schemeClr val="tx1"/>
                          </a:solidFill>
                        </a:rPr>
                        <a:t>Semiconductor Assembly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kumimoji="1" lang="ja-JP" altLang="en-US" b="1" dirty="0">
                <a:latin typeface="+mj-ea"/>
                <a:ea typeface="+mj-ea"/>
              </a:rPr>
              <a:t>組立：拠点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326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(2)</a:t>
            </a:r>
            <a:r>
              <a:rPr lang="ja-JP" altLang="en-US" b="1" dirty="0">
                <a:latin typeface="+mj-ea"/>
                <a:ea typeface="+mj-ea"/>
              </a:rPr>
              <a:t>ファイナルテスト：拠点</a:t>
            </a:r>
            <a:r>
              <a:rPr lang="en-US" altLang="ja-JP" b="1" dirty="0">
                <a:latin typeface="+mj-ea"/>
                <a:ea typeface="+mj-ea"/>
              </a:rPr>
              <a:t>C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5FF871-3C7E-4103-9789-D95D63443D1C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AC93AAA9-893E-4EF3-9E45-89CC92D14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37681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CCC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Ltd.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設立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ja-JP" sz="1800">
                          <a:solidFill>
                            <a:schemeClr val="tx1"/>
                          </a:solidFill>
                        </a:rPr>
                        <a:t>Final </a:t>
                      </a:r>
                      <a:r>
                        <a:rPr lang="en-GB" altLang="ja-JP" sz="1800" dirty="0">
                          <a:solidFill>
                            <a:schemeClr val="tx1"/>
                          </a:solidFill>
                        </a:rPr>
                        <a:t>testing</a:t>
                      </a:r>
                      <a:r>
                        <a:rPr lang="ja-JP" altLang="en-US" sz="1800" dirty="0">
                          <a:solidFill>
                            <a:schemeClr val="tx1"/>
                          </a:solidFill>
                        </a:rPr>
                        <a:t>　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497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84D5E94-120E-4F05-A733-3EEDCADF0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859542"/>
              </p:ext>
            </p:extLst>
          </p:nvPr>
        </p:nvGraphicFramePr>
        <p:xfrm>
          <a:off x="2159000" y="2445127"/>
          <a:ext cx="7874000" cy="1350645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84527055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53238744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57799255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7741091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657716667"/>
                    </a:ext>
                  </a:extLst>
                </a:gridCol>
              </a:tblGrid>
              <a:tr h="2857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4M1E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変化点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188750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Envi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ro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90376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装置変更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材料変更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工法変更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ｸﾘｰﾝ度管理変更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20387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687921"/>
                  </a:ext>
                </a:extLst>
              </a:tr>
            </a:tbl>
          </a:graphicData>
        </a:graphic>
      </p:graphicFrame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984756" y="2095864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変化点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ea typeface="+mn-ea"/>
              </a:rPr>
              <a:t>(4M1E)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概略</a:t>
            </a:r>
          </a:p>
        </p:txBody>
      </p:sp>
    </p:spTree>
    <p:extLst>
      <p:ext uri="{BB962C8B-B14F-4D97-AF65-F5344CB8AC3E}">
        <p14:creationId xmlns:p14="http://schemas.microsoft.com/office/powerpoint/2010/main" val="3162378828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7" ma:contentTypeDescription="新しいドキュメントを作成します。" ma:contentTypeScope="" ma:versionID="a21980b33498595edca9547dc23be48e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19cd9684aff73a4bb0cf934712cc54d4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9FFAD9-7CE9-4A0B-8E10-7400ADC743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238933-2C56-4FB6-9CE5-6308FB304B64}">
  <ds:schemaRefs>
    <ds:schemaRef ds:uri="http://purl.org/dc/dcmitype/"/>
    <ds:schemaRef ds:uri="http://schemas.microsoft.com/office/infopath/2007/PartnerControls"/>
    <ds:schemaRef ds:uri="ec8968c3-5d4a-43de-a972-4740945bc29c"/>
    <ds:schemaRef ds:uri="4788d2b0-b4da-4d70-8239-c366d9058929"/>
    <ds:schemaRef ds:uri="http://purl.org/dc/elements/1.1/"/>
    <ds:schemaRef ds:uri="http://schemas.microsoft.com/office/2006/metadata/properties"/>
    <ds:schemaRef ds:uri="4011726e-bd25-4e0b-a526-2e95e8612b10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0080a7d-0d05-4ca6-910f-6d4516fe2524"/>
    <ds:schemaRef ds:uri="bcafdea9-4924-4052-8a69-e8d56af6bd79"/>
    <ds:schemaRef ds:uri="http://www.w3.org/XML/1998/namespace"/>
    <ds:schemaRef ds:uri="http://schemas.microsoft.com/sharepoint/v4"/>
    <ds:schemaRef ds:uri="fcce5833-1d1e-46af-ae01-10c2f906a24b"/>
    <ds:schemaRef ds:uri="c24288ec-b664-4237-bfbf-b4d89727903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2669</Words>
  <Application>Microsoft Office PowerPoint</Application>
  <PresentationFormat>ワイド画面</PresentationFormat>
  <Paragraphs>564</Paragraphs>
  <Slides>31</Slides>
  <Notes>25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44" baseType="lpstr">
      <vt:lpstr>Meiryo UI</vt:lpstr>
      <vt:lpstr>ＭＳ Ｐゴシック</vt:lpstr>
      <vt:lpstr>メイリオ</vt:lpstr>
      <vt:lpstr>東芝 Pゴシック Light</vt:lpstr>
      <vt:lpstr>Arial</vt:lpstr>
      <vt:lpstr>Arial Narrow</vt:lpstr>
      <vt:lpstr>Calibri</vt:lpstr>
      <vt:lpstr>Consolas</vt:lpstr>
      <vt:lpstr>Segoe UI</vt:lpstr>
      <vt:lpstr>Segoe UI Semilight</vt:lpstr>
      <vt:lpstr>Symbol</vt:lpstr>
      <vt:lpstr>Wingdings</vt:lpstr>
      <vt:lpstr>Renesas Template 2020 - EN Confidential</vt:lpstr>
      <vt:lpstr>PowerPoint プレゼンテーション</vt:lpstr>
      <vt:lpstr>Contents</vt:lpstr>
      <vt:lpstr>変更内容</vt:lpstr>
      <vt:lpstr>01　変更内容</vt:lpstr>
      <vt:lpstr>01　変更内容</vt:lpstr>
      <vt:lpstr>01　変更内容</vt:lpstr>
      <vt:lpstr>01　変更内容</vt:lpstr>
      <vt:lpstr>変更点と検証事項の明確化</vt:lpstr>
      <vt:lpstr>02　変更点と検証事項の明確化　- PCN変化点評価シート(製造上の変更点)-</vt:lpstr>
      <vt:lpstr>02　変更点と検証事項の明確化　- PCN変化点評価シート(製造上の変更点)-</vt:lpstr>
      <vt:lpstr>02　変更点と検証事項の明確化　- PCN変化点評価シート(設計上の変更点)-</vt:lpstr>
      <vt:lpstr>02　変更点と検証事項の明確化　- PCN変化点評価シート(組み合わせ影響確認)-</vt:lpstr>
      <vt:lpstr>02　変更点と検証事項の明確化　- PCN変化点評価シート(組み合わせ影響確認)-</vt:lpstr>
      <vt:lpstr>変更準備・計画</vt:lpstr>
      <vt:lpstr>03　変更準備・計画　–全体計画-</vt:lpstr>
      <vt:lpstr>03　変更準備・計画　–変更確認項目-</vt:lpstr>
      <vt:lpstr>工程チェック</vt:lpstr>
      <vt:lpstr>04　工程チェック</vt:lpstr>
      <vt:lpstr>変更品評価結果</vt:lpstr>
      <vt:lpstr>05　変更品評価結果</vt:lpstr>
      <vt:lpstr>05　変更ワークシート(製造上の変更点) 検証結果　　-変更点の検証結果-</vt:lpstr>
      <vt:lpstr>05　変更ワークシート(製造上の変更点) 検証結果　　-変更点の検証結果-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変更点と検証結果　 –組み合わせ影響確認-</vt:lpstr>
      <vt:lpstr>05　変更点と検証結果　 –組み合わせ影響確認-</vt:lpstr>
      <vt:lpstr>05　変更点と検証結果　 –組み合わせ影響確認-</vt:lpstr>
      <vt:lpstr>05　変更点と検証結果　 –組み合わせ影響確認-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69</cp:revision>
  <dcterms:created xsi:type="dcterms:W3CDTF">2018-08-24T12:57:32Z</dcterms:created>
  <dcterms:modified xsi:type="dcterms:W3CDTF">2025-06-09T06:40:55Z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MediaServiceImageTags">
    <vt:lpwstr/>
  </property>
</Properties>
</file>