
<file path=[Content_Types].xml><?xml version="1.0" encoding="utf-8"?>
<Types xmlns="http://schemas.openxmlformats.org/package/2006/content-types"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 autoCompressPictures="0">
  <p:sldMasterIdLst>
    <p:sldMasterId id="2147483870" r:id="rId4"/>
  </p:sldMasterIdLst>
  <p:notesMasterIdLst>
    <p:notesMasterId r:id="rId34"/>
  </p:notesMasterIdLst>
  <p:handoutMasterIdLst>
    <p:handoutMasterId r:id="rId35"/>
  </p:handoutMasterIdLst>
  <p:sldIdLst>
    <p:sldId id="971" r:id="rId5"/>
    <p:sldId id="1059" r:id="rId6"/>
    <p:sldId id="967" r:id="rId7"/>
    <p:sldId id="981" r:id="rId8"/>
    <p:sldId id="980" r:id="rId9"/>
    <p:sldId id="1060" r:id="rId10"/>
    <p:sldId id="1034" r:id="rId11"/>
    <p:sldId id="1061" r:id="rId12"/>
    <p:sldId id="972" r:id="rId13"/>
    <p:sldId id="1062" r:id="rId14"/>
    <p:sldId id="1063" r:id="rId15"/>
    <p:sldId id="1064" r:id="rId16"/>
    <p:sldId id="973" r:id="rId17"/>
    <p:sldId id="990" r:id="rId18"/>
    <p:sldId id="1008" r:id="rId19"/>
    <p:sldId id="974" r:id="rId20"/>
    <p:sldId id="975" r:id="rId21"/>
    <p:sldId id="1012" r:id="rId22"/>
    <p:sldId id="976" r:id="rId23"/>
    <p:sldId id="1057" r:id="rId24"/>
    <p:sldId id="1058" r:id="rId25"/>
    <p:sldId id="1033" r:id="rId26"/>
    <p:sldId id="1000" r:id="rId27"/>
    <p:sldId id="1065" r:id="rId28"/>
    <p:sldId id="1013" r:id="rId29"/>
    <p:sldId id="1046" r:id="rId30"/>
    <p:sldId id="1021" r:id="rId31"/>
    <p:sldId id="1016" r:id="rId32"/>
    <p:sldId id="1066" r:id="rId33"/>
  </p:sldIdLst>
  <p:sldSz cx="12192000" cy="6858000"/>
  <p:notesSz cx="6799263" cy="9929813"/>
  <p:defaultTextStyle>
    <a:defPPr>
      <a:defRPr lang="ja-JP"/>
    </a:defPPr>
    <a:lvl1pPr marL="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タイトルなしのセクション" id="{2F4BA839-033F-419D-9E08-5AE3146C958D}">
          <p14:sldIdLst>
            <p14:sldId id="971"/>
            <p14:sldId id="1059"/>
            <p14:sldId id="967"/>
            <p14:sldId id="981"/>
            <p14:sldId id="980"/>
            <p14:sldId id="1060"/>
            <p14:sldId id="1034"/>
            <p14:sldId id="1061"/>
            <p14:sldId id="972"/>
            <p14:sldId id="1062"/>
            <p14:sldId id="1063"/>
            <p14:sldId id="1064"/>
            <p14:sldId id="973"/>
            <p14:sldId id="990"/>
            <p14:sldId id="1008"/>
            <p14:sldId id="974"/>
            <p14:sldId id="975"/>
            <p14:sldId id="1012"/>
            <p14:sldId id="976"/>
            <p14:sldId id="1057"/>
            <p14:sldId id="1058"/>
            <p14:sldId id="1033"/>
            <p14:sldId id="1000"/>
            <p14:sldId id="1065"/>
            <p14:sldId id="1013"/>
            <p14:sldId id="1046"/>
            <p14:sldId id="1021"/>
            <p14:sldId id="1016"/>
            <p14:sldId id="1066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436" userDrawn="1">
          <p15:clr>
            <a:srgbClr val="A4A3A4"/>
          </p15:clr>
        </p15:guide>
        <p15:guide id="5" orient="horz" pos="754" userDrawn="1">
          <p15:clr>
            <a:srgbClr val="A4A3A4"/>
          </p15:clr>
        </p15:guide>
        <p15:guide id="6" pos="3840" userDrawn="1">
          <p15:clr>
            <a:srgbClr val="A4A3A4"/>
          </p15:clr>
        </p15:guide>
        <p15:guide id="7" pos="211" userDrawn="1">
          <p15:clr>
            <a:srgbClr val="A4A3A4"/>
          </p15:clr>
        </p15:guide>
        <p15:guide id="8" pos="665" userDrawn="1">
          <p15:clr>
            <a:srgbClr val="A4A3A4"/>
          </p15:clr>
        </p15:guide>
        <p15:guide id="9" orient="horz" pos="4020" userDrawn="1">
          <p15:clr>
            <a:srgbClr val="A4A3A4"/>
          </p15:clr>
        </p15:guide>
        <p15:guide id="10" orient="horz" pos="1026" userDrawn="1">
          <p15:clr>
            <a:srgbClr val="A4A3A4"/>
          </p15:clr>
        </p15:guide>
        <p15:guide id="11" pos="7242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4D2"/>
    <a:srgbClr val="E61E1E"/>
    <a:srgbClr val="644080"/>
    <a:srgbClr val="916E0F"/>
    <a:srgbClr val="505054"/>
    <a:srgbClr val="265C80"/>
    <a:srgbClr val="007580"/>
    <a:srgbClr val="B94B00"/>
    <a:srgbClr val="AF8CC8"/>
    <a:srgbClr val="FAD73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FD4443E-F989-4FC4-A0C8-D5A2AF1F390B}" styleName="濃色スタイル 1 - アクセント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濃色スタイル 1 - アクセント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8D230F3-CF80-4859-8CE7-A43EE81993B5}" styleName="淡色スタイル 1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7CE84F3-28C3-443E-9E96-99CF82512B78}" styleName="濃色スタイル 1 - アクセント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B4B98B0-60AC-42C2-AFA5-B58CD77FA1E5}" styleName="淡色スタイル 1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012ECD-51FC-41F1-AA8D-1B2483CD663E}" styleName="淡色スタイル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75DCB02-9BB8-47FD-8907-85C794F793BA}" styleName="テーマ スタイル 1 - アクセント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35758FB7-9AC5-4552-8A53-C91805E547FA}" styleName="テーマ スタイル 1 - アクセント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5DA37D80-6434-44D0-A028-1B22A696006F}" styleName="淡色スタイル 3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1FECB4D8-DB02-4DC6-A0A2-4F2EBAE1DC90}" styleName="中間スタイル 1 - アクセント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08FB837D-C827-4EFA-A057-4D05807E0F7C}" styleName="テーマ スタイル 1 - アクセント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E929F9F4-4A8F-4326-A1B4-22849713DDAB}" styleName="濃色スタイル 1 - アクセント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E3FDE45-AF77-4B5C-9715-49D594BDF05E}" styleName="淡色スタイル 1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C083E6E3-FA7D-4D7B-A595-EF9225AFEA82}" styleName="淡色スタイル 1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E25E649-3F16-4E02-A733-19D2CDBF48F0}" styleName="中間スタイル 3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912C8C85-51F0-491E-9774-3900AFEF0FD7}" styleName="淡色スタイル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E8B1032C-EA38-4F05-BA0D-38AFFFC7BED3}" styleName="淡色スタイル 3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2A488322-F2BA-4B5B-9748-0D474271808F}" styleName="中間スタイル 3 - アクセント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04" autoAdjust="0"/>
    <p:restoredTop sz="94523" autoAdjust="0"/>
  </p:normalViewPr>
  <p:slideViewPr>
    <p:cSldViewPr>
      <p:cViewPr varScale="1">
        <p:scale>
          <a:sx n="67" d="100"/>
          <a:sy n="67" d="100"/>
        </p:scale>
        <p:origin x="1116" y="72"/>
      </p:cViewPr>
      <p:guideLst>
        <p:guide orient="horz" pos="436"/>
        <p:guide orient="horz" pos="754"/>
        <p:guide pos="3840"/>
        <p:guide pos="211"/>
        <p:guide pos="665"/>
        <p:guide orient="horz" pos="4020"/>
        <p:guide orient="horz" pos="1026"/>
        <p:guide pos="724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50" d="100"/>
          <a:sy n="50" d="100"/>
        </p:scale>
        <p:origin x="2898" y="4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9" Type="http://schemas.openxmlformats.org/officeDocument/2006/relationships/tableStyles" Target="tableStyles.xml"/><Relationship Id="rId21" Type="http://schemas.openxmlformats.org/officeDocument/2006/relationships/slide" Target="slides/slide17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slide" Target="slides/slide29.xml"/><Relationship Id="rId38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slide" Target="slides/slide28.xml"/><Relationship Id="rId37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handoutMaster" Target="handoutMasters/handoutMaster1.xml"/><Relationship Id="rId8" Type="http://schemas.openxmlformats.org/officeDocument/2006/relationships/slide" Target="slides/slide4.xml"/><Relationship Id="rId3" Type="http://schemas.openxmlformats.org/officeDocument/2006/relationships/customXml" Target="../customXml/item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FB3149-E8DE-4273-B7FB-EDFEB61AC35F}" type="datetimeFigureOut">
              <a:rPr kumimoji="1" lang="ja-JP" altLang="en-US" smtClean="0"/>
              <a:t>2024/10/4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9EE7E6-CB3C-464D-9B0F-2338681C770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721056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F6548A-C6CF-4C6A-8E66-898AA5274F21}" type="datetimeFigureOut">
              <a:rPr kumimoji="1" lang="ja-JP" altLang="en-US" smtClean="0"/>
              <a:t>2024/10/4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4713" cy="33512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927" y="4778722"/>
            <a:ext cx="5439410" cy="390986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57576B-81D0-4568-B3CF-C3F7AD81B6E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02150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307992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772714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11653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551911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53501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558191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4387866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3480806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2716115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0693071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38595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422275" y="1241425"/>
            <a:ext cx="5954713" cy="33512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0877468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3632286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2880786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7963190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8194552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0825226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61995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213140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738476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33137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224761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439210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536265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89861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platzhalter 11"/>
          <p:cNvSpPr>
            <a:spLocks noGrp="1"/>
          </p:cNvSpPr>
          <p:nvPr>
            <p:ph type="body" sz="quarter" idx="11"/>
          </p:nvPr>
        </p:nvSpPr>
        <p:spPr>
          <a:xfrm>
            <a:off x="2048811" y="1332411"/>
            <a:ext cx="8142377" cy="2592000"/>
          </a:xfrm>
          <a:noFill/>
        </p:spPr>
        <p:txBody>
          <a:bodyPr lIns="252000" tIns="252000" rIns="252000" bIns="252000" anchor="b" anchorCtr="0">
            <a:noAutofit/>
          </a:bodyPr>
          <a:lstStyle>
            <a:lvl1pPr>
              <a:lnSpc>
                <a:spcPct val="90000"/>
              </a:lnSpc>
              <a:spcAft>
                <a:spcPts val="0"/>
              </a:spcAft>
              <a:defRPr sz="3600" b="1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2000" b="1" cap="all">
                <a:solidFill>
                  <a:schemeClr val="tx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  <a:p>
            <a:pPr lvl="1"/>
            <a:endParaRPr lang="en-US" noProof="0" dirty="0"/>
          </a:p>
        </p:txBody>
      </p:sp>
      <p:sp>
        <p:nvSpPr>
          <p:cNvPr id="9" name="Textplatzhalter 11"/>
          <p:cNvSpPr>
            <a:spLocks noGrp="1"/>
          </p:cNvSpPr>
          <p:nvPr>
            <p:ph type="body" sz="quarter" idx="13"/>
          </p:nvPr>
        </p:nvSpPr>
        <p:spPr>
          <a:xfrm>
            <a:off x="1080000" y="5495451"/>
            <a:ext cx="5040000" cy="609737"/>
          </a:xfrm>
          <a:noFill/>
        </p:spPr>
        <p:txBody>
          <a:bodyPr lIns="252000" tIns="180000" rIns="180000" bIns="180000" anchor="t" anchorCtr="0">
            <a:spAutoFit/>
          </a:bodyPr>
          <a:lstStyle>
            <a:lvl1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600" b="0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1600" b="0" cap="none">
                <a:solidFill>
                  <a:schemeClr val="bg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</p:txBody>
      </p:sp>
      <p:pic>
        <p:nvPicPr>
          <p:cNvPr id="5" name="Bild 4" descr="Badge_grey.png" hidden="1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984432" y="0"/>
            <a:ext cx="1419800" cy="12754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355404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9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9425" y="944563"/>
            <a:ext cx="11244263" cy="5486338"/>
          </a:xfrm>
          <a:prstGeom prst="rect">
            <a:avLst/>
          </a:prstGeom>
        </p:spPr>
        <p:txBody>
          <a:bodyPr lIns="0" rIns="0"/>
          <a:lstStyle>
            <a:lvl1pPr marL="0" indent="-216000">
              <a:lnSpc>
                <a:spcPct val="100000"/>
              </a:lnSpc>
              <a:spcBef>
                <a:spcPts val="120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sz="2600">
                <a:latin typeface="+mn-ea"/>
                <a:ea typeface="+mn-ea"/>
              </a:defRPr>
            </a:lvl1pPr>
            <a:lvl2pPr marL="792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 sz="2400">
                <a:latin typeface="+mn-ea"/>
                <a:ea typeface="+mn-ea"/>
              </a:defRPr>
            </a:lvl2pPr>
            <a:lvl3pPr marL="1440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>
                <a:latin typeface="+mn-ea"/>
                <a:ea typeface="+mn-ea"/>
              </a:defRPr>
            </a:lvl3pPr>
            <a:lvl4pPr marL="1268550" indent="0">
              <a:buNone/>
              <a:defRPr/>
            </a:lvl4pPr>
            <a:lvl5pPr marL="1628550" indent="0">
              <a:buNone/>
              <a:defRPr/>
            </a:lvl5pPr>
            <a:lvl6pPr marL="1714500" indent="0">
              <a:buNone/>
              <a:defRPr/>
            </a:lvl6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7155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999" y="597227"/>
            <a:ext cx="11244575" cy="455509"/>
          </a:xfrm>
        </p:spPr>
        <p:txBody>
          <a:bodyPr/>
          <a:lstStyle/>
          <a:p>
            <a:r>
              <a:rPr lang="ja-JP" altLang="en-US" noProof="0"/>
              <a:t>マスター タイトルの書式設定</a:t>
            </a:r>
            <a:endParaRPr lang="ja-JP" altLang="en-US" noProof="0" dirty="0"/>
          </a:p>
        </p:txBody>
      </p:sp>
      <p:sp>
        <p:nvSpPr>
          <p:cNvPr id="4" name="Inhaltsplatzhalter 2"/>
          <p:cNvSpPr>
            <a:spLocks noGrp="1"/>
          </p:cNvSpPr>
          <p:nvPr>
            <p:ph idx="1"/>
          </p:nvPr>
        </p:nvSpPr>
        <p:spPr>
          <a:xfrm>
            <a:off x="468000" y="1424991"/>
            <a:ext cx="11244574" cy="283153"/>
          </a:xfrm>
          <a:ln>
            <a:noFill/>
          </a:ln>
        </p:spPr>
        <p:txBody>
          <a:bodyPr wrap="square">
            <a:spAutoFit/>
          </a:bodyPr>
          <a:lstStyle>
            <a:lvl1pPr marL="177800" indent="-177800">
              <a:spcAft>
                <a:spcPts val="1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tabLst>
                <a:tab pos="7177088" algn="r"/>
              </a:tabLst>
              <a:defRPr sz="1600"/>
            </a:lvl1pPr>
          </a:lstStyle>
          <a:p>
            <a:pPr lvl="0"/>
            <a:r>
              <a:rPr lang="ja-JP" altLang="en-US" noProof="0"/>
              <a:t>マスター テキストの書式設定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CCA12777-30D4-4D1C-8DE6-98573AE3C7ED}"/>
              </a:ext>
            </a:extLst>
          </p:cNvPr>
          <p:cNvSpPr txBox="1"/>
          <p:nvPr userDrawn="1"/>
        </p:nvSpPr>
        <p:spPr>
          <a:xfrm>
            <a:off x="5668715" y="6463074"/>
            <a:ext cx="61266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50" b="1" dirty="0">
                <a:solidFill>
                  <a:schemeClr val="tx2"/>
                </a:solidFill>
                <a:latin typeface="+mj-lt"/>
              </a:rPr>
              <a:t>Page </a:t>
            </a:r>
            <a:fld id="{7E07E68C-CA28-4DD4-ABB0-0D9CE8D6A15A}" type="slidenum">
              <a:rPr kumimoji="1" lang="ja-JP" altLang="en-US" sz="1050" b="1" smtClean="0">
                <a:solidFill>
                  <a:schemeClr val="tx2"/>
                </a:solidFill>
                <a:latin typeface="+mj-lt"/>
              </a:rPr>
              <a:t>‹#›</a:t>
            </a:fld>
            <a:endParaRPr kumimoji="1" lang="ja-JP" altLang="en-US" sz="105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776469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d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Gerade Verbindung 7"/>
          <p:cNvCxnSpPr/>
          <p:nvPr userDrawn="1"/>
        </p:nvCxnSpPr>
        <p:spPr>
          <a:xfrm>
            <a:off x="1080000" y="1124744"/>
            <a:ext cx="2400000" cy="0"/>
          </a:xfrm>
          <a:prstGeom prst="line">
            <a:avLst/>
          </a:prstGeom>
          <a:ln w="38100">
            <a:solidFill>
              <a:schemeClr val="bg1"/>
            </a:solidFill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31550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ver 2 for the Cli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テキスト プレースホルダー 2"/>
          <p:cNvSpPr>
            <a:spLocks noGrp="1"/>
          </p:cNvSpPr>
          <p:nvPr>
            <p:ph type="body" sz="quarter" idx="17" hasCustomPrompt="1"/>
          </p:nvPr>
        </p:nvSpPr>
        <p:spPr>
          <a:xfrm>
            <a:off x="468000" y="466014"/>
            <a:ext cx="7091566" cy="407859"/>
          </a:xfrm>
          <a:prstGeom prst="rect">
            <a:avLst/>
          </a:prstGeom>
        </p:spPr>
        <p:txBody>
          <a:bodyPr lIns="0" anchor="t" anchorCtr="0"/>
          <a:lstStyle>
            <a:lvl1pPr>
              <a:defRPr sz="20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lvl="0"/>
            <a:r>
              <a:rPr kumimoji="1" lang="en-US" altLang="ja-JP" dirty="0"/>
              <a:t>To ABCDE</a:t>
            </a:r>
            <a:endParaRPr kumimoji="1" lang="ja-JP" altLang="en-US" dirty="0"/>
          </a:p>
        </p:txBody>
      </p:sp>
      <p:sp>
        <p:nvSpPr>
          <p:cNvPr id="14" name="テキスト プレースホルダー 33"/>
          <p:cNvSpPr>
            <a:spLocks noGrp="1"/>
          </p:cNvSpPr>
          <p:nvPr>
            <p:ph type="body" sz="quarter" idx="16" hasCustomPrompt="1"/>
          </p:nvPr>
        </p:nvSpPr>
        <p:spPr bwMode="auto">
          <a:xfrm>
            <a:off x="-1" y="5721341"/>
            <a:ext cx="5377399" cy="1118659"/>
          </a:xfrm>
          <a:prstGeom prst="rect">
            <a:avLst/>
          </a:prstGeom>
        </p:spPr>
        <p:txBody>
          <a:bodyPr wrap="square" lIns="468000" tIns="0" rIns="0" bIns="864000" anchor="t" anchorCtr="0">
            <a:noAutofit/>
          </a:bodyPr>
          <a:lstStyle>
            <a:lvl1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charset="0"/>
              <a:buNone/>
              <a:defRPr sz="1600">
                <a:latin typeface="+mn-ea"/>
                <a:ea typeface="+mn-ea"/>
                <a:cs typeface="Meiryo UI" panose="020B0604030504040204" pitchFamily="50" charset="-128"/>
              </a:defRPr>
            </a:lvl1pPr>
            <a:lvl2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sz="1600"/>
            </a:lvl2pPr>
            <a:lvl3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b="1"/>
            </a:lvl3pPr>
            <a:lvl4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4pPr>
            <a:lvl5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5pPr>
          </a:lstStyle>
          <a:p>
            <a:pPr lvl="0"/>
            <a:r>
              <a:rPr kumimoji="1" lang="en-US" altLang="ja-JP" dirty="0"/>
              <a:t>Master text</a:t>
            </a:r>
            <a:endParaRPr kumimoji="1" lang="ja-JP" altLang="en-US" dirty="0"/>
          </a:p>
        </p:txBody>
      </p:sp>
      <p:sp>
        <p:nvSpPr>
          <p:cNvPr id="16" name="テキスト プレースホルダー 24"/>
          <p:cNvSpPr>
            <a:spLocks noGrp="1"/>
          </p:cNvSpPr>
          <p:nvPr>
            <p:ph type="body" sz="quarter" idx="18"/>
          </p:nvPr>
        </p:nvSpPr>
        <p:spPr bwMode="auto">
          <a:xfrm>
            <a:off x="468000" y="2615165"/>
            <a:ext cx="9227793" cy="365577"/>
          </a:xfrm>
          <a:prstGeom prst="rect">
            <a:avLst/>
          </a:prstGeom>
        </p:spPr>
        <p:txBody>
          <a:bodyPr vert="horz" wrap="square" lIns="0" tIns="0" rIns="108000" bIns="0" rtlCol="0" anchor="b" anchorCtr="0">
            <a:no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defRPr lang="ja-JP" altLang="en-US" sz="2000" smtClean="0">
                <a:latin typeface="+mn-ea"/>
                <a:ea typeface="+mn-ea"/>
                <a:cs typeface="Meiryo UI" panose="020B0604030504040204" pitchFamily="50" charset="-128"/>
              </a:defRPr>
            </a:lvl1pPr>
            <a:lvl2pPr>
              <a:defRPr lang="ja-JP" altLang="en-US" smtClean="0"/>
            </a:lvl2pPr>
            <a:lvl3pPr>
              <a:defRPr lang="ja-JP" altLang="en-US" smtClean="0"/>
            </a:lvl3pPr>
            <a:lvl4pPr>
              <a:defRPr lang="ja-JP" altLang="en-US" smtClean="0"/>
            </a:lvl4pPr>
            <a:lvl5pPr>
              <a:defRPr lang="ja-JP" altLang="en-US"/>
            </a:lvl5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7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162920"/>
            <a:ext cx="9227793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1" smtClean="0"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124791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ntents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  <p:sp>
        <p:nvSpPr>
          <p:cNvPr id="34" name="タイトル 1"/>
          <p:cNvSpPr>
            <a:spLocks noGrp="1"/>
          </p:cNvSpPr>
          <p:nvPr>
            <p:ph type="title" hasCustomPrompt="1"/>
          </p:nvPr>
        </p:nvSpPr>
        <p:spPr>
          <a:xfrm>
            <a:off x="468000" y="438486"/>
            <a:ext cx="9223983" cy="396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2400" b="1" smtClean="0">
                <a:solidFill>
                  <a:schemeClr val="tx1"/>
                </a:solidFill>
                <a:latin typeface="+mj-ea"/>
                <a:ea typeface="+mj-ea"/>
                <a:cs typeface="Segoe UI" panose="020B0502040204020203" pitchFamily="34" charset="0"/>
              </a:defRPr>
            </a:lvl1pPr>
          </a:lstStyle>
          <a:p>
            <a:pPr lvl="0"/>
            <a:r>
              <a:rPr lang="en-US" altLang="ja-JP" dirty="0"/>
              <a:t>Format for master text</a:t>
            </a:r>
            <a:endParaRPr kumimoji="1" lang="ja-JP" alt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2"/>
          </p:nvPr>
        </p:nvSpPr>
        <p:spPr bwMode="gray">
          <a:xfrm>
            <a:off x="1320800" y="1350438"/>
            <a:ext cx="8367110" cy="627851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0" name="テキスト プレースホルダー 15"/>
          <p:cNvSpPr>
            <a:spLocks noGrp="1"/>
          </p:cNvSpPr>
          <p:nvPr>
            <p:ph type="body" sz="quarter" idx="16"/>
          </p:nvPr>
        </p:nvSpPr>
        <p:spPr bwMode="gray">
          <a:xfrm>
            <a:off x="1320800" y="2347283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1" name="テキスト プレースホルダー 15"/>
          <p:cNvSpPr>
            <a:spLocks noGrp="1"/>
          </p:cNvSpPr>
          <p:nvPr>
            <p:ph type="body" sz="quarter" idx="18"/>
          </p:nvPr>
        </p:nvSpPr>
        <p:spPr bwMode="gray">
          <a:xfrm>
            <a:off x="1320800" y="338878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2" name="テキスト プレースホルダー 15"/>
          <p:cNvSpPr>
            <a:spLocks noGrp="1"/>
          </p:cNvSpPr>
          <p:nvPr>
            <p:ph type="body" sz="quarter" idx="20"/>
          </p:nvPr>
        </p:nvSpPr>
        <p:spPr bwMode="gray">
          <a:xfrm>
            <a:off x="1320800" y="4436658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3" name="テキスト プレースホルダー 15"/>
          <p:cNvSpPr>
            <a:spLocks noGrp="1"/>
          </p:cNvSpPr>
          <p:nvPr>
            <p:ph type="body" sz="quarter" idx="22"/>
          </p:nvPr>
        </p:nvSpPr>
        <p:spPr bwMode="gray">
          <a:xfrm>
            <a:off x="1320800" y="5455504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4" name="テキスト プレースホルダー 13"/>
          <p:cNvSpPr>
            <a:spLocks noGrp="1"/>
          </p:cNvSpPr>
          <p:nvPr>
            <p:ph type="body" sz="quarter" idx="11" hasCustomPrompt="1"/>
          </p:nvPr>
        </p:nvSpPr>
        <p:spPr bwMode="gray">
          <a:xfrm>
            <a:off x="468313" y="1277168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0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5" name="テキスト プレースホルダー 13"/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468313" y="2310527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6" name="テキスト プレースホルダー 13"/>
          <p:cNvSpPr>
            <a:spLocks noGrp="1"/>
          </p:cNvSpPr>
          <p:nvPr>
            <p:ph type="body" sz="quarter" idx="17" hasCustomPrompt="1"/>
          </p:nvPr>
        </p:nvSpPr>
        <p:spPr bwMode="gray">
          <a:xfrm>
            <a:off x="468313" y="3343886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7" name="テキスト プレースホルダー 13"/>
          <p:cNvSpPr>
            <a:spLocks noGrp="1"/>
          </p:cNvSpPr>
          <p:nvPr>
            <p:ph type="body" sz="quarter" idx="19" hasCustomPrompt="1"/>
          </p:nvPr>
        </p:nvSpPr>
        <p:spPr bwMode="gray">
          <a:xfrm>
            <a:off x="468313" y="437724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8" name="テキスト プレースホルダー 13"/>
          <p:cNvSpPr>
            <a:spLocks noGrp="1"/>
          </p:cNvSpPr>
          <p:nvPr>
            <p:ph type="body" sz="quarter" idx="21" hasCustomPrompt="1"/>
          </p:nvPr>
        </p:nvSpPr>
        <p:spPr bwMode="gray">
          <a:xfrm>
            <a:off x="468313" y="541060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50338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0" hasCustomPrompt="1"/>
          </p:nvPr>
        </p:nvSpPr>
        <p:spPr>
          <a:xfrm>
            <a:off x="0" y="-1"/>
            <a:ext cx="3302000" cy="2921095"/>
          </a:xfrm>
          <a:prstGeom prst="rect">
            <a:avLst/>
          </a:prstGeom>
        </p:spPr>
        <p:txBody>
          <a:bodyPr vert="horz" wrap="none" lIns="468000" tIns="0" rIns="0" bIns="0" rtlCol="0" anchor="b" anchorCtr="0">
            <a:noAutofit/>
          </a:bodyPr>
          <a:lstStyle>
            <a:lvl1pPr>
              <a:defRPr lang="ja-JP" altLang="en-US" sz="12252" dirty="0" smtClean="0">
                <a:solidFill>
                  <a:schemeClr val="accent1"/>
                </a:solidFill>
                <a:latin typeface="+mn-ea"/>
                <a:ea typeface="+mn-ea"/>
                <a:cs typeface="Segoe UI Semilight" panose="020B0402040204020203" pitchFamily="34" charset="0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11" name="テキスト プレースホルダー 3"/>
          <p:cNvSpPr>
            <a:spLocks noGrp="1"/>
          </p:cNvSpPr>
          <p:nvPr>
            <p:ph type="body" sz="quarter" idx="12"/>
          </p:nvPr>
        </p:nvSpPr>
        <p:spPr>
          <a:xfrm>
            <a:off x="468000" y="3795932"/>
            <a:ext cx="5456050" cy="390525"/>
          </a:xfrm>
          <a:prstGeom prst="rect">
            <a:avLst/>
          </a:prstGeom>
        </p:spPr>
        <p:txBody>
          <a:bodyPr wrap="square" lIns="0"/>
          <a:lstStyle>
            <a:lvl1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  <a:defRPr sz="18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</a:pPr>
            <a:r>
              <a:rPr lang="ja-JP" altLang="en-US" sz="2000" dirty="0"/>
              <a:t>マスター テキストの書式設定</a:t>
            </a:r>
          </a:p>
        </p:txBody>
      </p:sp>
      <p:sp>
        <p:nvSpPr>
          <p:cNvPr id="12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044920"/>
            <a:ext cx="5464265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6234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Layout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7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/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24387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5"/>
          <p:cNvSpPr>
            <a:spLocks noGrp="1"/>
          </p:cNvSpPr>
          <p:nvPr>
            <p:ph type="body" sz="quarter" idx="14"/>
          </p:nvPr>
        </p:nvSpPr>
        <p:spPr>
          <a:xfrm>
            <a:off x="468000" y="1802111"/>
            <a:ext cx="11244575" cy="588211"/>
          </a:xfrm>
          <a:prstGeom prst="rect">
            <a:avLst/>
          </a:prstGeom>
        </p:spPr>
        <p:txBody>
          <a:bodyPr lIns="0" rIns="0"/>
          <a:lstStyle>
            <a:lvl1pPr marL="0" indent="0">
              <a:lnSpc>
                <a:spcPct val="100000"/>
              </a:lnSpc>
              <a:spcBef>
                <a:spcPts val="0"/>
              </a:spcBef>
              <a:defRPr sz="26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45765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9"/>
          </p:nvPr>
        </p:nvSpPr>
        <p:spPr>
          <a:xfrm>
            <a:off x="-5713" y="773297"/>
            <a:ext cx="12197713" cy="76362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wrap="square" lIns="468000" tIns="180000" rIns="468000" bIns="180000" anchor="t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25066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図 11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>
                <a:latin typeface="+mn-ea"/>
                <a:ea typeface="+mn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テキスト プレースホルダー 6"/>
          <p:cNvSpPr>
            <a:spLocks noGrp="1"/>
          </p:cNvSpPr>
          <p:nvPr>
            <p:ph type="body" sz="quarter" idx="22"/>
          </p:nvPr>
        </p:nvSpPr>
        <p:spPr>
          <a:xfrm>
            <a:off x="0" y="5618125"/>
            <a:ext cx="12192000" cy="763625"/>
          </a:xfrm>
          <a:prstGeom prst="rect">
            <a:avLst/>
          </a:prstGeom>
          <a:solidFill>
            <a:srgbClr val="0064D2"/>
          </a:solidFill>
        </p:spPr>
        <p:txBody>
          <a:bodyPr wrap="square" lIns="468000" tIns="180000" rIns="468000" bIns="180000" anchor="b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29999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3405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68000" y="116632"/>
            <a:ext cx="8520000" cy="886397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/>
          <a:p>
            <a:r>
              <a:rPr lang="en-US" noProof="0" dirty="0" err="1"/>
              <a:t>Titelmasterformat</a:t>
            </a:r>
            <a:r>
              <a:rPr lang="en-US" noProof="0" dirty="0"/>
              <a:t> </a:t>
            </a:r>
            <a:r>
              <a:rPr lang="en-US" noProof="0" dirty="0" err="1"/>
              <a:t>durch</a:t>
            </a:r>
            <a:r>
              <a:rPr lang="en-US" noProof="0" dirty="0"/>
              <a:t> </a:t>
            </a:r>
            <a:r>
              <a:rPr lang="en-US" noProof="0" dirty="0" err="1"/>
              <a:t>Klicken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68000" y="1423831"/>
            <a:ext cx="9120000" cy="1887696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/>
          <a:p>
            <a:pPr lvl="0"/>
            <a:r>
              <a:rPr lang="en-US" noProof="0" dirty="0" err="1"/>
              <a:t>Textmasterformat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  <a:p>
            <a:pPr lvl="1"/>
            <a:r>
              <a:rPr lang="en-US" noProof="0" dirty="0" err="1"/>
              <a:t>Zweite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2"/>
            <a:r>
              <a:rPr lang="en-US" noProof="0" dirty="0" err="1"/>
              <a:t>Dritte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3"/>
            <a:r>
              <a:rPr lang="en-US" noProof="0" dirty="0" err="1"/>
              <a:t>Vierte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4"/>
            <a:r>
              <a:rPr lang="en-US" noProof="0" dirty="0" err="1"/>
              <a:t>Fünfte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5760000" y="6509924"/>
            <a:ext cx="672075" cy="161583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r">
              <a:defRPr lang="en-US" sz="1050" b="1" i="0" u="none" strike="noStrike" kern="1200" baseline="0" smtClean="0">
                <a:solidFill>
                  <a:schemeClr val="tx2"/>
                </a:solidFill>
                <a:latin typeface="+mj-lt"/>
                <a:ea typeface="+mn-ea"/>
                <a:cs typeface="+mn-cs"/>
              </a:defRPr>
            </a:lvl1pPr>
          </a:lstStyle>
          <a:p>
            <a:pPr algn="l"/>
            <a:r>
              <a:rPr lang="de-DE" dirty="0"/>
              <a:t>Page </a:t>
            </a:r>
            <a:fld id="{3FD030EF-7044-4946-962A-5D7D09BD1B34}" type="slidenum">
              <a:rPr lang="de-DE" smtClean="0"/>
              <a:pPr algn="l"/>
              <a:t>‹#›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196599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1" r:id="rId1"/>
    <p:sldLayoutId id="2147483873" r:id="rId2"/>
    <p:sldLayoutId id="2147483887" r:id="rId3"/>
    <p:sldLayoutId id="2147483888" r:id="rId4"/>
    <p:sldLayoutId id="2147483889" r:id="rId5"/>
    <p:sldLayoutId id="2147483890" r:id="rId6"/>
    <p:sldLayoutId id="2147483891" r:id="rId7"/>
    <p:sldLayoutId id="2147483848" r:id="rId8"/>
    <p:sldLayoutId id="2147483837" r:id="rId9"/>
    <p:sldLayoutId id="2147483834" r:id="rId10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1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Arial" panose="020B0604020202020204" pitchFamily="34" charset="0"/>
        <a:buNone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1778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3556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539750" indent="-18415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719138" indent="-179388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pos="3841">
          <p15:clr>
            <a:srgbClr val="F26B43"/>
          </p15:clr>
        </p15:guide>
        <p15:guide id="4" pos="3840" userDrawn="1">
          <p15:clr>
            <a:srgbClr val="F26B43"/>
          </p15:clr>
        </p15:guide>
        <p15:guide id="10" orient="horz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6.emf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emf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9.emf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1"/>
          </p:nvPr>
        </p:nvSpPr>
        <p:spPr>
          <a:xfrm>
            <a:off x="1080000" y="1670857"/>
            <a:ext cx="9967615" cy="1118491"/>
          </a:xfrm>
          <a:prstGeom prst="rect">
            <a:avLst/>
          </a:prstGeom>
        </p:spPr>
        <p:txBody>
          <a:bodyPr/>
          <a:lstStyle/>
          <a:p>
            <a:endParaRPr lang="en-US" altLang="ja-JP" dirty="0"/>
          </a:p>
          <a:p>
            <a:r>
              <a:rPr lang="ja-JP" altLang="en-US" dirty="0"/>
              <a:t>新規製造技術検証エビデンスドキュメント</a:t>
            </a:r>
            <a:endParaRPr lang="en-US" altLang="ja-JP" dirty="0"/>
          </a:p>
        </p:txBody>
      </p:sp>
      <p:sp>
        <p:nvSpPr>
          <p:cNvPr id="5" name="テキスト プレースホルダー 2">
            <a:extLst>
              <a:ext uri="{FF2B5EF4-FFF2-40B4-BE49-F238E27FC236}">
                <a16:creationId xmlns:a16="http://schemas.microsoft.com/office/drawing/2014/main" id="{912B509D-AD5F-4843-9DC9-38B62B66D639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1080000" y="5341600"/>
            <a:ext cx="5040000" cy="1102179"/>
          </a:xfrm>
        </p:spPr>
        <p:txBody>
          <a:bodyPr/>
          <a:lstStyle/>
          <a:p>
            <a:r>
              <a:rPr kumimoji="1" lang="en-US" altLang="ja-JP" dirty="0" err="1"/>
              <a:t>Yyyy</a:t>
            </a:r>
            <a:r>
              <a:rPr lang="en-US" altLang="ja-JP" dirty="0"/>
              <a:t>/mm/</a:t>
            </a:r>
            <a:r>
              <a:rPr kumimoji="1" lang="en-US" altLang="ja-JP" dirty="0"/>
              <a:t>dd</a:t>
            </a:r>
            <a:endParaRPr kumimoji="1" lang="ja-JP" altLang="en-US" dirty="0"/>
          </a:p>
          <a:p>
            <a:r>
              <a:rPr lang="en-US" altLang="ja-JP" dirty="0"/>
              <a:t>XXXX </a:t>
            </a:r>
            <a:r>
              <a:rPr kumimoji="1" lang="ja-JP" altLang="en-US" dirty="0"/>
              <a:t>株式会社</a:t>
            </a:r>
            <a:endParaRPr kumimoji="1" lang="en-US" altLang="ja-JP" dirty="0"/>
          </a:p>
          <a:p>
            <a:r>
              <a:rPr lang="en-US" altLang="ja-JP" cap="none" dirty="0"/>
              <a:t>Doc No.                        rev.</a:t>
            </a:r>
            <a:endParaRPr kumimoji="1" lang="ja-JP" altLang="en-US" cap="none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1012117" y="6505599"/>
            <a:ext cx="1115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Version1.0</a:t>
            </a:r>
            <a:endParaRPr kumimoji="1"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824625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新規点と検証事項の明確化 </a:t>
            </a:r>
            <a:r>
              <a:rPr lang="en-US" altLang="ja-JP" dirty="0"/>
              <a:t>– </a:t>
            </a:r>
            <a:r>
              <a:rPr lang="ja-JP" altLang="en-US" dirty="0"/>
              <a:t>新規点調査シート</a:t>
            </a:r>
            <a:endParaRPr kumimoji="1" lang="ja-JP" altLang="en-US" dirty="0"/>
          </a:p>
        </p:txBody>
      </p:sp>
      <p:sp>
        <p:nvSpPr>
          <p:cNvPr id="10" name="タイトル 1">
            <a:extLst>
              <a:ext uri="{FF2B5EF4-FFF2-40B4-BE49-F238E27FC236}">
                <a16:creationId xmlns:a16="http://schemas.microsoft.com/office/drawing/2014/main" id="{5E65EEC0-6E3F-4E66-B7EF-78570C362629}"/>
              </a:ext>
            </a:extLst>
          </p:cNvPr>
          <p:cNvSpPr txBox="1">
            <a:spLocks/>
          </p:cNvSpPr>
          <p:nvPr/>
        </p:nvSpPr>
        <p:spPr>
          <a:xfrm>
            <a:off x="1059501" y="908720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製品概要、製造拠点、品質グレード、実績</a:t>
            </a:r>
          </a:p>
        </p:txBody>
      </p:sp>
      <p:pic>
        <p:nvPicPr>
          <p:cNvPr id="6" name="図 5">
            <a:extLst>
              <a:ext uri="{FF2B5EF4-FFF2-40B4-BE49-F238E27FC236}">
                <a16:creationId xmlns:a16="http://schemas.microsoft.com/office/drawing/2014/main" id="{6B8B7F38-E86B-50C7-AA4E-F778F0B09A5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55440" y="1628800"/>
            <a:ext cx="10441235" cy="3876696"/>
          </a:xfrm>
          <a:prstGeom prst="rect">
            <a:avLst/>
          </a:prstGeom>
          <a:ln>
            <a:solidFill>
              <a:schemeClr val="accent1"/>
            </a:solidFill>
          </a:ln>
        </p:spPr>
      </p:pic>
    </p:spTree>
    <p:extLst>
      <p:ext uri="{BB962C8B-B14F-4D97-AF65-F5344CB8AC3E}">
        <p14:creationId xmlns:p14="http://schemas.microsoft.com/office/powerpoint/2010/main" val="267784884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新規点と検証事項の明確化 </a:t>
            </a:r>
            <a:r>
              <a:rPr lang="en-US" altLang="ja-JP" dirty="0"/>
              <a:t>– </a:t>
            </a:r>
            <a:r>
              <a:rPr lang="ja-JP" altLang="en-US" dirty="0"/>
              <a:t>新規点調査シート</a:t>
            </a:r>
            <a:endParaRPr kumimoji="1" lang="ja-JP" altLang="en-US" dirty="0"/>
          </a:p>
        </p:txBody>
      </p:sp>
      <p:sp>
        <p:nvSpPr>
          <p:cNvPr id="10" name="タイトル 1">
            <a:extLst>
              <a:ext uri="{FF2B5EF4-FFF2-40B4-BE49-F238E27FC236}">
                <a16:creationId xmlns:a16="http://schemas.microsoft.com/office/drawing/2014/main" id="{5E65EEC0-6E3F-4E66-B7EF-78570C362629}"/>
              </a:ext>
            </a:extLst>
          </p:cNvPr>
          <p:cNvSpPr txBox="1">
            <a:spLocks/>
          </p:cNvSpPr>
          <p:nvPr/>
        </p:nvSpPr>
        <p:spPr>
          <a:xfrm>
            <a:off x="1059501" y="908720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新規点調査</a:t>
            </a:r>
          </a:p>
        </p:txBody>
      </p:sp>
      <p:pic>
        <p:nvPicPr>
          <p:cNvPr id="5" name="図 4">
            <a:extLst>
              <a:ext uri="{FF2B5EF4-FFF2-40B4-BE49-F238E27FC236}">
                <a16:creationId xmlns:a16="http://schemas.microsoft.com/office/drawing/2014/main" id="{45495DAE-D597-80B1-68C3-9DE70BA57FFE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55440" y="1628800"/>
            <a:ext cx="7920880" cy="4752528"/>
          </a:xfrm>
          <a:prstGeom prst="rect">
            <a:avLst/>
          </a:prstGeom>
          <a:ln>
            <a:solidFill>
              <a:schemeClr val="accent1"/>
            </a:solidFill>
          </a:ln>
        </p:spPr>
      </p:pic>
    </p:spTree>
    <p:extLst>
      <p:ext uri="{BB962C8B-B14F-4D97-AF65-F5344CB8AC3E}">
        <p14:creationId xmlns:p14="http://schemas.microsoft.com/office/powerpoint/2010/main" val="335611230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新規点と検証事項の明確化 </a:t>
            </a:r>
            <a:r>
              <a:rPr lang="en-US" altLang="ja-JP" dirty="0"/>
              <a:t>– </a:t>
            </a:r>
            <a:r>
              <a:rPr lang="ja-JP" altLang="en-US" dirty="0"/>
              <a:t>新規点調査シート</a:t>
            </a:r>
            <a:endParaRPr kumimoji="1" lang="ja-JP" altLang="en-US" dirty="0"/>
          </a:p>
        </p:txBody>
      </p:sp>
      <p:sp>
        <p:nvSpPr>
          <p:cNvPr id="10" name="タイトル 1">
            <a:extLst>
              <a:ext uri="{FF2B5EF4-FFF2-40B4-BE49-F238E27FC236}">
                <a16:creationId xmlns:a16="http://schemas.microsoft.com/office/drawing/2014/main" id="{5E65EEC0-6E3F-4E66-B7EF-78570C362629}"/>
              </a:ext>
            </a:extLst>
          </p:cNvPr>
          <p:cNvSpPr txBox="1">
            <a:spLocks/>
          </p:cNvSpPr>
          <p:nvPr/>
        </p:nvSpPr>
        <p:spPr>
          <a:xfrm>
            <a:off x="1059501" y="908720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新規点調査</a:t>
            </a:r>
          </a:p>
        </p:txBody>
      </p:sp>
      <p:pic>
        <p:nvPicPr>
          <p:cNvPr id="3" name="図 2">
            <a:extLst>
              <a:ext uri="{FF2B5EF4-FFF2-40B4-BE49-F238E27FC236}">
                <a16:creationId xmlns:a16="http://schemas.microsoft.com/office/drawing/2014/main" id="{140673C9-8832-2C14-058B-54A037ACBB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55440" y="1628775"/>
            <a:ext cx="5678497" cy="4752975"/>
          </a:xfrm>
          <a:prstGeom prst="rect">
            <a:avLst/>
          </a:prstGeom>
          <a:ln>
            <a:solidFill>
              <a:schemeClr val="accent1"/>
            </a:solidFill>
          </a:ln>
        </p:spPr>
      </p:pic>
      <p:pic>
        <p:nvPicPr>
          <p:cNvPr id="7" name="図 6">
            <a:extLst>
              <a:ext uri="{FF2B5EF4-FFF2-40B4-BE49-F238E27FC236}">
                <a16:creationId xmlns:a16="http://schemas.microsoft.com/office/drawing/2014/main" id="{BA19AF54-BC10-7B9D-3DB0-52093D919FDC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7507361" y="1639850"/>
            <a:ext cx="2669881" cy="4752975"/>
          </a:xfrm>
          <a:prstGeom prst="rect">
            <a:avLst/>
          </a:prstGeom>
          <a:ln>
            <a:solidFill>
              <a:schemeClr val="accent1"/>
            </a:solidFill>
          </a:ln>
        </p:spPr>
      </p:pic>
    </p:spTree>
    <p:extLst>
      <p:ext uri="{BB962C8B-B14F-4D97-AF65-F5344CB8AC3E}">
        <p14:creationId xmlns:p14="http://schemas.microsoft.com/office/powerpoint/2010/main" val="252884427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新規点と検証事項の明確化　</a:t>
            </a:r>
            <a:r>
              <a:rPr lang="en-US" altLang="ja-JP" dirty="0"/>
              <a:t>– </a:t>
            </a:r>
            <a:r>
              <a:rPr lang="ja-JP" altLang="en-US" dirty="0"/>
              <a:t>新規点評価シート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2" name="正方形/長方形 1"/>
          <p:cNvSpPr/>
          <p:nvPr/>
        </p:nvSpPr>
        <p:spPr>
          <a:xfrm>
            <a:off x="1498600" y="1806575"/>
            <a:ext cx="482600" cy="15875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7" name="図 6">
            <a:extLst>
              <a:ext uri="{FF2B5EF4-FFF2-40B4-BE49-F238E27FC236}">
                <a16:creationId xmlns:a16="http://schemas.microsoft.com/office/drawing/2014/main" id="{4F5F4268-255E-A76E-8DD8-CA5DE380A937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55440" y="1641932"/>
            <a:ext cx="10441235" cy="40588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8390510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新規点と検証事項の明確化　</a:t>
            </a:r>
            <a:r>
              <a:rPr lang="en-US" altLang="ja-JP" dirty="0"/>
              <a:t>– </a:t>
            </a:r>
            <a:r>
              <a:rPr lang="ja-JP" altLang="en-US" dirty="0"/>
              <a:t>新規点評価シート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pic>
        <p:nvPicPr>
          <p:cNvPr id="2" name="図 1">
            <a:extLst>
              <a:ext uri="{FF2B5EF4-FFF2-40B4-BE49-F238E27FC236}">
                <a16:creationId xmlns:a16="http://schemas.microsoft.com/office/drawing/2014/main" id="{C5DC9611-AC17-A4B5-E5F0-A975E30F0BC3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55688" y="1628801"/>
            <a:ext cx="10440987" cy="300793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2064678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新規点と検証事項の明確化　</a:t>
            </a:r>
            <a:r>
              <a:rPr lang="en-US" altLang="ja-JP" dirty="0"/>
              <a:t>– </a:t>
            </a:r>
            <a:r>
              <a:rPr lang="ja-JP" altLang="en-US" dirty="0"/>
              <a:t>新規点評価シート</a:t>
            </a:r>
            <a:r>
              <a:rPr lang="en-US" altLang="ja-JP" dirty="0"/>
              <a:t>(</a:t>
            </a:r>
            <a:r>
              <a:rPr lang="ja-JP" altLang="en-US" dirty="0"/>
              <a:t>組み合わせ影響確認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pic>
        <p:nvPicPr>
          <p:cNvPr id="2" name="図 1">
            <a:extLst>
              <a:ext uri="{FF2B5EF4-FFF2-40B4-BE49-F238E27FC236}">
                <a16:creationId xmlns:a16="http://schemas.microsoft.com/office/drawing/2014/main" id="{9E5408F8-A6E3-7816-11FC-358B9F18067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55441" y="1628801"/>
            <a:ext cx="10297144" cy="476050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6068516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03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生産準備・計画</a:t>
            </a:r>
          </a:p>
        </p:txBody>
      </p:sp>
    </p:spTree>
    <p:extLst>
      <p:ext uri="{BB962C8B-B14F-4D97-AF65-F5344CB8AC3E}">
        <p14:creationId xmlns:p14="http://schemas.microsoft.com/office/powerpoint/2010/main" val="300812766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03</a:t>
            </a:r>
            <a:r>
              <a:rPr lang="ja-JP" altLang="en-US" dirty="0"/>
              <a:t>　生産準備・計画　</a:t>
            </a:r>
            <a:r>
              <a:rPr lang="en-US" altLang="ja-JP" dirty="0"/>
              <a:t>–</a:t>
            </a:r>
            <a:r>
              <a:rPr lang="ja-JP" altLang="en-US" dirty="0"/>
              <a:t>全体計画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7E325766-F0B0-4FD1-BE9E-362854D5EA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8525761"/>
              </p:ext>
            </p:extLst>
          </p:nvPr>
        </p:nvGraphicFramePr>
        <p:xfrm>
          <a:off x="1055440" y="1628801"/>
          <a:ext cx="6714000" cy="222504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564000">
                  <a:extLst>
                    <a:ext uri="{9D8B030D-6E8A-4147-A177-3AD203B41FA5}">
                      <a16:colId xmlns:a16="http://schemas.microsoft.com/office/drawing/2014/main" val="932295927"/>
                    </a:ext>
                  </a:extLst>
                </a:gridCol>
                <a:gridCol w="3150000">
                  <a:extLst>
                    <a:ext uri="{9D8B030D-6E8A-4147-A177-3AD203B41FA5}">
                      <a16:colId xmlns:a16="http://schemas.microsoft.com/office/drawing/2014/main" val="2917869319"/>
                    </a:ext>
                  </a:extLst>
                </a:gridCol>
              </a:tblGrid>
              <a:tr h="17796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000" dirty="0"/>
                        <a:t> </a:t>
                      </a:r>
                      <a:endParaRPr kumimoji="1" lang="ja-JP" altLang="en-US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/>
                        <a:t>計画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054905"/>
                  </a:ext>
                </a:extLst>
              </a:tr>
              <a:tr h="180432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新規部品承認依頼 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98856987"/>
                  </a:ext>
                </a:extLst>
              </a:tr>
              <a:tr h="180432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特性評価結果報告時期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88374144"/>
                  </a:ext>
                </a:extLst>
              </a:tr>
              <a:tr h="180432"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信頼性評価結果報告時期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73234654"/>
                  </a:ext>
                </a:extLst>
              </a:tr>
              <a:tr h="180432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サンプル提出時期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月以降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8027826"/>
                  </a:ext>
                </a:extLst>
              </a:tr>
              <a:tr h="180432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新規部品承認希望時期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6724545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7772541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03</a:t>
            </a:r>
            <a:r>
              <a:rPr lang="ja-JP" altLang="en-US" dirty="0"/>
              <a:t>　生産準備・計画　</a:t>
            </a:r>
            <a:r>
              <a:rPr lang="en-US" altLang="ja-JP" dirty="0"/>
              <a:t>–</a:t>
            </a:r>
            <a:r>
              <a:rPr lang="ja-JP" altLang="en-US" dirty="0"/>
              <a:t>生産準備検証</a:t>
            </a:r>
            <a:r>
              <a:rPr lang="en-US" altLang="ja-JP" dirty="0"/>
              <a:t>-</a:t>
            </a:r>
            <a:endParaRPr kumimoji="1" lang="ja-JP" altLang="en-US" dirty="0"/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D72E6368-B5D3-4C35-9177-D0E13E4452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6610310"/>
              </p:ext>
            </p:extLst>
          </p:nvPr>
        </p:nvGraphicFramePr>
        <p:xfrm>
          <a:off x="1055439" y="1628801"/>
          <a:ext cx="10441235" cy="2526720"/>
        </p:xfrm>
        <a:graphic>
          <a:graphicData uri="http://schemas.openxmlformats.org/drawingml/2006/table">
            <a:tbl>
              <a:tblPr/>
              <a:tblGrid>
                <a:gridCol w="3036104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7405131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13255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166228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作業標準類、設備点検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標準類・点検類の整備完了。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166228"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作業訓練、資格認定、品質教育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オペレータ教育・資格認定を実施済み。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  <a:tr h="166228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設備保全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新規設備の導入なく、既存保全体制にて運用する。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5703068"/>
                  </a:ext>
                </a:extLst>
              </a:tr>
              <a:tr h="166228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不良解析体制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不具合解析体制を量産前に確立済み。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5320781"/>
                  </a:ext>
                </a:extLst>
              </a:tr>
              <a:tr h="166228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検査機器・治工具・ポカヨケ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既存検査機器、治工具を使用し生産を行う。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57688281"/>
                  </a:ext>
                </a:extLst>
              </a:tr>
              <a:tr h="166228">
                <a:tc>
                  <a:txBody>
                    <a:bodyPr/>
                    <a:lstStyle/>
                    <a:p>
                      <a:pPr algn="l" rtl="0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過去トラ確認結果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工程チェックシートによる確認済み。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31740203"/>
                  </a:ext>
                </a:extLst>
              </a:tr>
              <a:tr h="166228">
                <a:tc>
                  <a:txBody>
                    <a:bodyPr/>
                    <a:lstStyle/>
                    <a:p>
                      <a:pPr algn="l" rtl="0" fontAlgn="ctr"/>
                      <a:r>
                        <a:rPr lang="zh-TW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初期流動結果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初期流動を実施し正常な生産を確認済み。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85122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9404328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04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工程チェック</a:t>
            </a:r>
          </a:p>
        </p:txBody>
      </p:sp>
    </p:spTree>
    <p:extLst>
      <p:ext uri="{BB962C8B-B14F-4D97-AF65-F5344CB8AC3E}">
        <p14:creationId xmlns:p14="http://schemas.microsoft.com/office/powerpoint/2010/main" val="41127408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>
          <a:xfrm>
            <a:off x="339408" y="295606"/>
            <a:ext cx="9223983" cy="396000"/>
          </a:xfrm>
        </p:spPr>
        <p:txBody>
          <a:bodyPr/>
          <a:lstStyle/>
          <a:p>
            <a:r>
              <a:rPr lang="en-US" altLang="ja-JP" b="1" dirty="0"/>
              <a:t>Contents</a:t>
            </a:r>
            <a:endParaRPr kumimoji="1" lang="ja-JP" altLang="en-US" b="1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12"/>
          </p:nvPr>
        </p:nvSpPr>
        <p:spPr>
          <a:xfrm>
            <a:off x="1320800" y="1332575"/>
            <a:ext cx="8367110" cy="627851"/>
          </a:xfrm>
        </p:spPr>
        <p:txBody>
          <a:bodyPr/>
          <a:lstStyle/>
          <a:p>
            <a:r>
              <a:rPr lang="ja-JP" altLang="en-US" dirty="0"/>
              <a:t>新規部品概要</a:t>
            </a:r>
            <a:endParaRPr kumimoji="1" lang="ja-JP" altLang="en-US" dirty="0"/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16"/>
          </p:nvPr>
        </p:nvSpPr>
        <p:spPr>
          <a:xfrm>
            <a:off x="1320800" y="2332608"/>
            <a:ext cx="8367110" cy="664797"/>
          </a:xfrm>
        </p:spPr>
        <p:txBody>
          <a:bodyPr/>
          <a:lstStyle/>
          <a:p>
            <a:r>
              <a:rPr lang="ja-JP" altLang="en-US" dirty="0"/>
              <a:t>新規点と検証事項の明確化</a:t>
            </a:r>
            <a:endParaRPr kumimoji="1" lang="ja-JP" alt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8"/>
          </p:nvPr>
        </p:nvSpPr>
        <p:spPr>
          <a:xfrm>
            <a:off x="1320800" y="3351483"/>
            <a:ext cx="8367110" cy="664797"/>
          </a:xfrm>
        </p:spPr>
        <p:txBody>
          <a:bodyPr/>
          <a:lstStyle/>
          <a:p>
            <a:r>
              <a:rPr lang="ja-JP" altLang="en-US" dirty="0"/>
              <a:t>生産準備・計画</a:t>
            </a:r>
            <a:endParaRPr kumimoji="1"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20"/>
          </p:nvPr>
        </p:nvSpPr>
        <p:spPr>
          <a:xfrm>
            <a:off x="1320800" y="4369620"/>
            <a:ext cx="8367110" cy="664797"/>
          </a:xfrm>
        </p:spPr>
        <p:txBody>
          <a:bodyPr/>
          <a:lstStyle/>
          <a:p>
            <a:r>
              <a:rPr kumimoji="1" lang="ja-JP" altLang="en-US" dirty="0"/>
              <a:t>工程チェック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sz="quarter" idx="11"/>
          </p:nvPr>
        </p:nvSpPr>
        <p:spPr>
          <a:xfrm>
            <a:off x="468313" y="1277168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01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468313" y="2295674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02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7"/>
          </p:nvPr>
        </p:nvSpPr>
        <p:spPr>
          <a:xfrm>
            <a:off x="468313" y="3314180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03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9"/>
          </p:nvPr>
        </p:nvSpPr>
        <p:spPr>
          <a:xfrm>
            <a:off x="468313" y="4332686"/>
            <a:ext cx="709613" cy="738664"/>
          </a:xfrm>
          <a:prstGeom prst="rect">
            <a:avLst/>
          </a:prstGeom>
        </p:spPr>
        <p:txBody>
          <a:bodyPr/>
          <a:lstStyle/>
          <a:p>
            <a:r>
              <a:rPr lang="en-US" altLang="ja-JP" dirty="0">
                <a:solidFill>
                  <a:srgbClr val="0064D2"/>
                </a:solidFill>
              </a:rPr>
              <a:t>04</a:t>
            </a:r>
          </a:p>
        </p:txBody>
      </p:sp>
      <p:sp>
        <p:nvSpPr>
          <p:cNvPr id="11" name="テキスト プレースホルダー 14">
            <a:extLst>
              <a:ext uri="{FF2B5EF4-FFF2-40B4-BE49-F238E27FC236}">
                <a16:creationId xmlns:a16="http://schemas.microsoft.com/office/drawing/2014/main" id="{AB1DF8A1-E899-4633-9F77-8A9EA4C46DC7}"/>
              </a:ext>
            </a:extLst>
          </p:cNvPr>
          <p:cNvSpPr txBox="1">
            <a:spLocks/>
          </p:cNvSpPr>
          <p:nvPr/>
        </p:nvSpPr>
        <p:spPr bwMode="gray">
          <a:xfrm>
            <a:off x="1320800" y="538812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tabLst>
                <a:tab pos="1610933" algn="l"/>
              </a:tabLst>
              <a:defRPr kumimoji="1" lang="ja-JP" altLang="en-US" sz="3200" kern="1200" dirty="0" smtClean="0">
                <a:solidFill>
                  <a:schemeClr val="tx1"/>
                </a:solidFill>
                <a:latin typeface="+mn-ea"/>
                <a:ea typeface="+mn-ea"/>
                <a:cs typeface="Meiryo UI" panose="020B0604030504040204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dirty="0"/>
              <a:t>評価結果</a:t>
            </a:r>
            <a:endParaRPr lang="zh-TW" altLang="en-US" dirty="0"/>
          </a:p>
        </p:txBody>
      </p:sp>
      <p:sp>
        <p:nvSpPr>
          <p:cNvPr id="16" name="テキスト プレースホルダー 1">
            <a:extLst>
              <a:ext uri="{FF2B5EF4-FFF2-40B4-BE49-F238E27FC236}">
                <a16:creationId xmlns:a16="http://schemas.microsoft.com/office/drawing/2014/main" id="{9DC991B2-FF37-4C66-AE36-B67F248A1795}"/>
              </a:ext>
            </a:extLst>
          </p:cNvPr>
          <p:cNvSpPr txBox="1">
            <a:spLocks/>
          </p:cNvSpPr>
          <p:nvPr/>
        </p:nvSpPr>
        <p:spPr bwMode="gray">
          <a:xfrm>
            <a:off x="468313" y="5351191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defRPr kumimoji="1" lang="ja-JP" altLang="en-US" sz="4000" kern="12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ja-JP" dirty="0">
                <a:solidFill>
                  <a:srgbClr val="0064D2"/>
                </a:solidFill>
              </a:rPr>
              <a:t>05</a:t>
            </a:r>
          </a:p>
        </p:txBody>
      </p:sp>
    </p:spTree>
    <p:extLst>
      <p:ext uri="{BB962C8B-B14F-4D97-AF65-F5344CB8AC3E}">
        <p14:creationId xmlns:p14="http://schemas.microsoft.com/office/powerpoint/2010/main" val="372047024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04</a:t>
            </a:r>
            <a:r>
              <a:rPr lang="ja-JP" altLang="en-US" dirty="0"/>
              <a:t>　工程チェック</a:t>
            </a:r>
            <a:endParaRPr kumimoji="1" lang="ja-JP" altLang="en-US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0C65BCB3-8DC9-2FFA-AFB7-600CBE80097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17327694"/>
              </p:ext>
            </p:extLst>
          </p:nvPr>
        </p:nvGraphicFramePr>
        <p:xfrm>
          <a:off x="1056567" y="1628800"/>
          <a:ext cx="10440108" cy="1679040"/>
        </p:xfrm>
        <a:graphic>
          <a:graphicData uri="http://schemas.openxmlformats.org/drawingml/2006/table">
            <a:tbl>
              <a:tblPr/>
              <a:tblGrid>
                <a:gridCol w="3582697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6857411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過去トラ確認結果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変更前工程での改善施策の反映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工程チェックリスト（過去トラ）　該当工程○○件　確認済み。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また、改善施策の共有として、評価・技術ミーティングを行い、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委託先のリスク検証の深掘りを実施済み。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品質管理体制確認結果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新規採用時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車載として新規の採用でないため省略。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1708889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05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評価結果</a:t>
            </a:r>
          </a:p>
        </p:txBody>
      </p:sp>
    </p:spTree>
    <p:extLst>
      <p:ext uri="{BB962C8B-B14F-4D97-AF65-F5344CB8AC3E}">
        <p14:creationId xmlns:p14="http://schemas.microsoft.com/office/powerpoint/2010/main" val="320373110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評価結果</a:t>
            </a:r>
            <a:endParaRPr kumimoji="1" lang="ja-JP" altLang="en-US" b="1" dirty="0"/>
          </a:p>
        </p:txBody>
      </p:sp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34026896"/>
              </p:ext>
            </p:extLst>
          </p:nvPr>
        </p:nvGraphicFramePr>
        <p:xfrm>
          <a:off x="1055440" y="1628800"/>
          <a:ext cx="10441236" cy="152400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283853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3169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8571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9657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確認項目　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確認結果　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添付資料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5097">
                <a:tc>
                  <a:txBody>
                    <a:bodyPr/>
                    <a:lstStyle/>
                    <a:p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①基礎特性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(TEG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特性、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TEG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寸法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kumimoji="1" lang="ja-JP" altLang="en-US" sz="14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全ての項目で 工程能力 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Cpk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&gt; 1.67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あり 問題無し</a:t>
                      </a:r>
                      <a:endParaRPr kumimoji="1" lang="en-US" altLang="ja-JP" sz="1400" b="0" baseline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p.xx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～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p.xx</a:t>
                      </a:r>
                      <a:endParaRPr kumimoji="1" lang="ja-JP" altLang="en-US" sz="14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965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②検査装置・測定システム環境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測定システム解析調査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(MSA)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の結果問題なし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p.xx</a:t>
                      </a:r>
                      <a:endParaRPr kumimoji="1" lang="ja-JP" altLang="en-US" sz="14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5541033"/>
                  </a:ext>
                </a:extLst>
              </a:tr>
              <a:tr h="165097">
                <a:tc>
                  <a:txBody>
                    <a:bodyPr/>
                    <a:lstStyle/>
                    <a:p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③電気的特性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(DC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AC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EMC)</a:t>
                      </a:r>
                      <a:endParaRPr kumimoji="1" lang="ja-JP" altLang="en-US" sz="14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全ての項目で 工程能力 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Ppk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&gt; 1.67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、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EMC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の差分小で問題なし　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p.xx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～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p.xx</a:t>
                      </a:r>
                      <a:endParaRPr kumimoji="1" lang="ja-JP" altLang="en-US" sz="14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9657">
                <a:tc>
                  <a:txBody>
                    <a:bodyPr/>
                    <a:lstStyle/>
                    <a:p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④信頼性評価・兆候精査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信頼性評価・兆候精査 問題なし　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p.xx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～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p.xx</a:t>
                      </a:r>
                      <a:endParaRPr kumimoji="1" lang="ja-JP" altLang="en-US" sz="14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D992DCA-65B6-6470-2B71-08B000D4EE03}"/>
              </a:ext>
            </a:extLst>
          </p:cNvPr>
          <p:cNvSpPr txBox="1"/>
          <p:nvPr/>
        </p:nvSpPr>
        <p:spPr>
          <a:xfrm>
            <a:off x="1055440" y="1259468"/>
            <a:ext cx="8014984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全体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574540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新規点評価シート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製造上の新規点</a:t>
            </a:r>
            <a:r>
              <a:rPr lang="en-US" altLang="ja-JP" dirty="0"/>
              <a:t>) 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新規点の検証結果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ADD6C3D1-AC4C-43FF-A245-1AE9C956F4C3}"/>
              </a:ext>
            </a:extLst>
          </p:cNvPr>
          <p:cNvSpPr txBox="1"/>
          <p:nvPr/>
        </p:nvSpPr>
        <p:spPr>
          <a:xfrm>
            <a:off x="1055147" y="1259468"/>
            <a:ext cx="18004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①基礎特性　：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7" name="表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74569865"/>
              </p:ext>
            </p:extLst>
          </p:nvPr>
        </p:nvGraphicFramePr>
        <p:xfrm>
          <a:off x="1068944" y="1628801"/>
          <a:ext cx="9156880" cy="1997044"/>
        </p:xfrm>
        <a:graphic>
          <a:graphicData uri="http://schemas.openxmlformats.org/drawingml/2006/table">
            <a:tbl>
              <a:tblPr/>
              <a:tblGrid>
                <a:gridCol w="185772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187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5003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50035">
                  <a:extLst>
                    <a:ext uri="{9D8B030D-6E8A-4147-A177-3AD203B41FA5}">
                      <a16:colId xmlns:a16="http://schemas.microsoft.com/office/drawing/2014/main" val="2852337962"/>
                    </a:ext>
                  </a:extLst>
                </a:gridCol>
                <a:gridCol w="154014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540143">
                  <a:extLst>
                    <a:ext uri="{9D8B030D-6E8A-4147-A177-3AD203B41FA5}">
                      <a16:colId xmlns:a16="http://schemas.microsoft.com/office/drawing/2014/main" val="745767587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工程名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管理項目</a:t>
                      </a:r>
                      <a:endParaRPr lang="en-US" altLang="ja-JP" sz="14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単位</a:t>
                      </a:r>
                      <a:endParaRPr lang="en-US" altLang="ja-JP" sz="14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数量</a:t>
                      </a:r>
                      <a:endParaRPr lang="en-US" altLang="ja-JP" sz="14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Cpk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Target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Ａ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Ａ１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Cpk</a:t>
                      </a:r>
                      <a:r>
                        <a:rPr lang="en-US" altLang="ja-JP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&gt;1.67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pPr algn="ctr" fontAlgn="ctr"/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Ａ２</a:t>
                      </a:r>
                      <a:endParaRPr lang="en-US" altLang="ja-JP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Ｂ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Ｂ１</a:t>
                      </a:r>
                      <a:endParaRPr lang="en-US" altLang="ja-JP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Ｃ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Ｃ１</a:t>
                      </a:r>
                      <a:endParaRPr lang="en-US" altLang="ja-JP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TEG</a:t>
                      </a:r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特性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Ｄ１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Ｄ２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5" name="テキスト ボックス 4"/>
          <p:cNvSpPr txBox="1"/>
          <p:nvPr/>
        </p:nvSpPr>
        <p:spPr>
          <a:xfrm>
            <a:off x="1068944" y="4653136"/>
            <a:ext cx="5829474" cy="934478"/>
          </a:xfrm>
          <a:prstGeom prst="rect">
            <a:avLst/>
          </a:prstGeom>
          <a:noFill/>
        </p:spPr>
        <p:txBody>
          <a:bodyPr wrap="square" lIns="36000" tIns="36000" rIns="0" bIns="36000" rtlCol="0">
            <a:spAutoFit/>
          </a:bodyPr>
          <a:lstStyle/>
          <a:p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以下のような、指数等によるエビデンスを示すことを推奨</a:t>
            </a:r>
            <a:b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『 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製品仕様を満たすために、変更前後の製造基準値が設定され、</a:t>
            </a:r>
            <a:b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製造工程の出来映えの分布が、製造基準値に対して</a:t>
            </a:r>
            <a:b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余裕度を確保できていること。</a:t>
            </a:r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』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ex.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工程変更前後の工程能力で比較）</a:t>
            </a:r>
          </a:p>
        </p:txBody>
      </p:sp>
    </p:spTree>
    <p:extLst>
      <p:ext uri="{BB962C8B-B14F-4D97-AF65-F5344CB8AC3E}">
        <p14:creationId xmlns:p14="http://schemas.microsoft.com/office/powerpoint/2010/main" val="142923746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1826743" cy="749165"/>
          </a:xfrm>
        </p:spPr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新規点評価シート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製造上の新規点</a:t>
            </a:r>
            <a:r>
              <a:rPr lang="en-US" altLang="ja-JP" dirty="0"/>
              <a:t>) 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新規点の検証結果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ADD6C3D1-AC4C-43FF-A245-1AE9C956F4C3}"/>
              </a:ext>
            </a:extLst>
          </p:cNvPr>
          <p:cNvSpPr txBox="1"/>
          <p:nvPr/>
        </p:nvSpPr>
        <p:spPr>
          <a:xfrm>
            <a:off x="1064716" y="1259468"/>
            <a:ext cx="51032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②</a:t>
            </a:r>
            <a:r>
              <a:rPr kumimoji="1" lang="en-US" altLang="ja-JP" b="1" dirty="0">
                <a:latin typeface="+mj-ea"/>
                <a:ea typeface="+mj-ea"/>
              </a:rPr>
              <a:t>MSA</a:t>
            </a:r>
            <a:r>
              <a:rPr kumimoji="1" lang="ja-JP" altLang="en-US" b="1" dirty="0">
                <a:latin typeface="+mj-ea"/>
                <a:ea typeface="+mj-ea"/>
              </a:rPr>
              <a:t>（</a:t>
            </a:r>
            <a:r>
              <a:rPr lang="en-US" altLang="ja-JP" b="1" i="0" dirty="0">
                <a:solidFill>
                  <a:srgbClr val="111111"/>
                </a:solidFill>
                <a:effectLst/>
                <a:latin typeface="Meiryo" panose="020B0604030504040204" pitchFamily="50" charset="-128"/>
                <a:ea typeface="Meiryo" panose="020B0604030504040204" pitchFamily="50" charset="-128"/>
              </a:rPr>
              <a:t>Gage R</a:t>
            </a:r>
            <a:r>
              <a:rPr lang="ja-JP" altLang="en-US" b="1" i="0" dirty="0">
                <a:solidFill>
                  <a:srgbClr val="111111"/>
                </a:solidFill>
                <a:effectLst/>
                <a:latin typeface="Meiryo" panose="020B0604030504040204" pitchFamily="50" charset="-128"/>
                <a:ea typeface="Meiryo" panose="020B0604030504040204" pitchFamily="50" charset="-128"/>
              </a:rPr>
              <a:t>＆</a:t>
            </a:r>
            <a:r>
              <a:rPr lang="en-US" altLang="ja-JP" b="1" i="0" dirty="0">
                <a:solidFill>
                  <a:srgbClr val="111111"/>
                </a:solidFill>
                <a:effectLst/>
                <a:latin typeface="Meiryo" panose="020B0604030504040204" pitchFamily="50" charset="-128"/>
                <a:ea typeface="Meiryo" panose="020B0604030504040204" pitchFamily="50" charset="-128"/>
              </a:rPr>
              <a:t>R</a:t>
            </a:r>
            <a:r>
              <a:rPr kumimoji="1" lang="ja-JP" altLang="en-US" b="1" dirty="0">
                <a:solidFill>
                  <a:schemeClr val="tx1"/>
                </a:solidFill>
              </a:rPr>
              <a:t>データシート）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48288E4C-B4E5-D29C-D6A3-75658EEDD54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10797723"/>
              </p:ext>
            </p:extLst>
          </p:nvPr>
        </p:nvGraphicFramePr>
        <p:xfrm>
          <a:off x="1055440" y="1628800"/>
          <a:ext cx="10441236" cy="1524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440160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968219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968219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968219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656184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440235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Process Step</a:t>
                      </a:r>
                      <a:endParaRPr kumimoji="1" lang="ja-JP" altLang="en-US" sz="1400" b="1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Measurement</a:t>
                      </a:r>
                      <a:r>
                        <a:rPr kumimoji="1" lang="ja-JP" altLang="en-US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kumimoji="1" lang="en-US" altLang="ja-JP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Tool</a:t>
                      </a:r>
                      <a:endParaRPr kumimoji="1" lang="ja-JP" altLang="en-US" sz="1400" b="1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Characteristics</a:t>
                      </a:r>
                      <a:endParaRPr kumimoji="1" lang="ja-JP" altLang="en-US" sz="1400" b="1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Equipment</a:t>
                      </a:r>
                      <a:endParaRPr kumimoji="1" lang="ja-JP" altLang="en-US" sz="1400" b="1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GRR</a:t>
                      </a:r>
                      <a:r>
                        <a:rPr kumimoji="1" lang="ja-JP" altLang="en-US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kumimoji="1" lang="en-US" altLang="ja-JP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Result</a:t>
                      </a:r>
                      <a:endParaRPr kumimoji="1" lang="ja-JP" altLang="en-US" sz="1400" b="1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Judgement</a:t>
                      </a:r>
                      <a:endParaRPr kumimoji="1" lang="ja-JP" altLang="en-US" sz="1400" b="1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AAAA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CAAA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AAA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 err="1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Xx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GOOD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B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ABBB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CBBB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BBB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dirty="0" err="1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Xx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GOOD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4424960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ACCC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CCCC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CCC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dirty="0" err="1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Xx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GOOD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6005869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D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ADDD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CDDD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DDD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dirty="0" err="1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Xx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GOOD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85928787"/>
                  </a:ext>
                </a:extLst>
              </a:tr>
            </a:tbl>
          </a:graphicData>
        </a:graphic>
      </p:graphicFrame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D7E09703-1DFB-32D6-CCE7-74CCC3610AF6}"/>
              </a:ext>
            </a:extLst>
          </p:cNvPr>
          <p:cNvSpPr txBox="1"/>
          <p:nvPr/>
        </p:nvSpPr>
        <p:spPr>
          <a:xfrm>
            <a:off x="1055440" y="3429000"/>
            <a:ext cx="6096000" cy="8309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GRR Result(%) criteria</a:t>
            </a:r>
          </a:p>
          <a:p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10%&gt; Good</a:t>
            </a:r>
          </a:p>
          <a:p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10%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～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30%≧ Pass(with conditions)</a:t>
            </a:r>
          </a:p>
          <a:p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30%&lt; No Good(Needs improvement)</a:t>
            </a:r>
            <a:endParaRPr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79371345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新規点評価シート</a:t>
            </a:r>
            <a:r>
              <a:rPr lang="en-US" altLang="ja-JP" dirty="0"/>
              <a:t>(</a:t>
            </a:r>
            <a:r>
              <a:rPr lang="ja-JP" altLang="en-US" dirty="0"/>
              <a:t>設計上の新規点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新規品の検証結果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F59EFC7-AED0-4ED1-ADD3-156712FD9D16}"/>
              </a:ext>
            </a:extLst>
          </p:cNvPr>
          <p:cNvSpPr txBox="1"/>
          <p:nvPr/>
        </p:nvSpPr>
        <p:spPr>
          <a:xfrm>
            <a:off x="1055440" y="1259468"/>
            <a:ext cx="29049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③</a:t>
            </a:r>
            <a:r>
              <a:rPr kumimoji="1" lang="zh-TW" altLang="en-US" b="1" dirty="0">
                <a:latin typeface="+mj-ea"/>
                <a:ea typeface="+mj-ea"/>
              </a:rPr>
              <a:t>電気的特性：</a:t>
            </a:r>
            <a:r>
              <a:rPr kumimoji="1" lang="en-US" altLang="zh-TW" b="1" dirty="0">
                <a:latin typeface="+mj-ea"/>
                <a:ea typeface="+mj-ea"/>
              </a:rPr>
              <a:t>Flash</a:t>
            </a:r>
            <a:r>
              <a:rPr kumimoji="1" lang="zh-TW" altLang="en-US" b="1" dirty="0">
                <a:latin typeface="+mj-ea"/>
                <a:ea typeface="+mj-ea"/>
              </a:rPr>
              <a:t>特性</a:t>
            </a:r>
            <a:endParaRPr kumimoji="1" lang="en-US" altLang="ja-JP" b="1" dirty="0">
              <a:latin typeface="+mj-ea"/>
              <a:ea typeface="+mj-ea"/>
            </a:endParaRPr>
          </a:p>
        </p:txBody>
      </p:sp>
      <p:graphicFrame>
        <p:nvGraphicFramePr>
          <p:cNvPr id="7" name="表 3">
            <a:extLst>
              <a:ext uri="{FF2B5EF4-FFF2-40B4-BE49-F238E27FC236}">
                <a16:creationId xmlns:a16="http://schemas.microsoft.com/office/drawing/2014/main" id="{792443E4-0C90-4698-9D52-792559BCBA1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6561400"/>
              </p:ext>
            </p:extLst>
          </p:nvPr>
        </p:nvGraphicFramePr>
        <p:xfrm>
          <a:off x="1055440" y="1628800"/>
          <a:ext cx="8204037" cy="9144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08392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24177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422400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29626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Parameter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symbol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Conditions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 err="1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Cpk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Target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書き換え特性</a:t>
                      </a:r>
                      <a:endParaRPr kumimoji="1" lang="en-US" altLang="ja-JP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xx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 err="1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x.xx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kumimoji="1" lang="en-US" altLang="ja-JP" sz="1400" dirty="0" err="1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Cpk</a:t>
                      </a:r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&gt;1.67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読み出し速	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xx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dirty="0" err="1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x.xx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</a:tbl>
          </a:graphicData>
        </a:graphic>
      </p:graphicFrame>
      <p:sp>
        <p:nvSpPr>
          <p:cNvPr id="3" name="テキスト ボックス 2"/>
          <p:cNvSpPr txBox="1"/>
          <p:nvPr/>
        </p:nvSpPr>
        <p:spPr>
          <a:xfrm>
            <a:off x="1070918" y="2617167"/>
            <a:ext cx="475488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評価製品：製品</a:t>
            </a:r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X</a:t>
            </a:r>
            <a:endParaRPr kumimoji="1"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57428192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新規点評価シート</a:t>
            </a:r>
            <a:r>
              <a:rPr lang="en-US" altLang="ja-JP" dirty="0"/>
              <a:t>(</a:t>
            </a:r>
            <a:r>
              <a:rPr lang="ja-JP" altLang="en-US" dirty="0"/>
              <a:t>設計上の新規点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新規品の検証結果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786E7CB-DEC8-4BC9-A49E-BE97B4F0F65E}"/>
              </a:ext>
            </a:extLst>
          </p:cNvPr>
          <p:cNvSpPr txBox="1"/>
          <p:nvPr/>
        </p:nvSpPr>
        <p:spPr>
          <a:xfrm>
            <a:off x="1070619" y="1259468"/>
            <a:ext cx="30091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③電気的特性</a:t>
            </a:r>
            <a:r>
              <a:rPr lang="en-US" altLang="ja-JP" b="1" dirty="0">
                <a:latin typeface="+mj-ea"/>
                <a:ea typeface="+mj-ea"/>
              </a:rPr>
              <a:t>(EMC</a:t>
            </a:r>
            <a:r>
              <a:rPr lang="ja-JP" altLang="en-US" b="1" dirty="0">
                <a:latin typeface="+mj-ea"/>
                <a:ea typeface="+mj-ea"/>
              </a:rPr>
              <a:t>評価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：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7529B01C-2A59-46CB-B18D-583A85F62A91}"/>
              </a:ext>
            </a:extLst>
          </p:cNvPr>
          <p:cNvSpPr/>
          <p:nvPr/>
        </p:nvSpPr>
        <p:spPr>
          <a:xfrm>
            <a:off x="1077923" y="1655227"/>
            <a:ext cx="4730045" cy="4222045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エミッション特性グラフ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6DD47A0B-6AD9-462D-8D1D-EBA831FD55FE}"/>
              </a:ext>
            </a:extLst>
          </p:cNvPr>
          <p:cNvSpPr/>
          <p:nvPr/>
        </p:nvSpPr>
        <p:spPr>
          <a:xfrm>
            <a:off x="6118483" y="1655227"/>
            <a:ext cx="4730045" cy="4222045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イミュニティー特性グラフ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8BDE7664-F03E-4A8E-BEDF-015EA2DAEC42}"/>
              </a:ext>
            </a:extLst>
          </p:cNvPr>
          <p:cNvSpPr txBox="1"/>
          <p:nvPr/>
        </p:nvSpPr>
        <p:spPr>
          <a:xfrm>
            <a:off x="1091153" y="5877272"/>
            <a:ext cx="4068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150Ω</a:t>
            </a:r>
            <a:r>
              <a:rPr lang="ja-JP" altLang="en-US" b="1" dirty="0">
                <a:latin typeface="+mj-ea"/>
                <a:ea typeface="+mj-ea"/>
              </a:rPr>
              <a:t>法によるエミッション特性比較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4F3D3103-4803-47DB-98EB-FA4B55DD5839}"/>
              </a:ext>
            </a:extLst>
          </p:cNvPr>
          <p:cNvSpPr txBox="1"/>
          <p:nvPr/>
        </p:nvSpPr>
        <p:spPr>
          <a:xfrm>
            <a:off x="6096000" y="5877272"/>
            <a:ext cx="4068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DPI</a:t>
            </a:r>
            <a:r>
              <a:rPr lang="ja-JP" altLang="en-US" b="1" dirty="0">
                <a:latin typeface="+mj-ea"/>
                <a:ea typeface="+mj-ea"/>
              </a:rPr>
              <a:t>法によるイミュニティー特性比較</a:t>
            </a:r>
            <a:endParaRPr lang="en-US" altLang="ja-JP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8088973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1" y="10274"/>
            <a:ext cx="11437882" cy="749165"/>
          </a:xfrm>
        </p:spPr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新規点と検証結果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3272C279-035B-45C9-9322-3C9A0B0F524F}"/>
              </a:ext>
            </a:extLst>
          </p:cNvPr>
          <p:cNvSpPr txBox="1"/>
          <p:nvPr/>
        </p:nvSpPr>
        <p:spPr>
          <a:xfrm>
            <a:off x="1055440" y="1259468"/>
            <a:ext cx="38779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④信頼性試験結果（重点確認項目）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6E8AD86C-CC25-A2E0-F00B-6ED9BF80735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99311472"/>
              </p:ext>
            </p:extLst>
          </p:nvPr>
        </p:nvGraphicFramePr>
        <p:xfrm>
          <a:off x="1055440" y="1646808"/>
          <a:ext cx="10441235" cy="12279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49203">
                  <a:extLst>
                    <a:ext uri="{9D8B030D-6E8A-4147-A177-3AD203B41FA5}">
                      <a16:colId xmlns:a16="http://schemas.microsoft.com/office/drawing/2014/main" val="3008277429"/>
                    </a:ext>
                  </a:extLst>
                </a:gridCol>
                <a:gridCol w="403614">
                  <a:extLst>
                    <a:ext uri="{9D8B030D-6E8A-4147-A177-3AD203B41FA5}">
                      <a16:colId xmlns:a16="http://schemas.microsoft.com/office/drawing/2014/main" val="2527530081"/>
                    </a:ext>
                  </a:extLst>
                </a:gridCol>
                <a:gridCol w="1163267">
                  <a:extLst>
                    <a:ext uri="{9D8B030D-6E8A-4147-A177-3AD203B41FA5}">
                      <a16:colId xmlns:a16="http://schemas.microsoft.com/office/drawing/2014/main" val="1758181641"/>
                    </a:ext>
                  </a:extLst>
                </a:gridCol>
                <a:gridCol w="2500004">
                  <a:extLst>
                    <a:ext uri="{9D8B030D-6E8A-4147-A177-3AD203B41FA5}">
                      <a16:colId xmlns:a16="http://schemas.microsoft.com/office/drawing/2014/main" val="3826915790"/>
                    </a:ext>
                  </a:extLst>
                </a:gridCol>
                <a:gridCol w="795920">
                  <a:extLst>
                    <a:ext uri="{9D8B030D-6E8A-4147-A177-3AD203B41FA5}">
                      <a16:colId xmlns:a16="http://schemas.microsoft.com/office/drawing/2014/main" val="3268531040"/>
                    </a:ext>
                  </a:extLst>
                </a:gridCol>
                <a:gridCol w="653062">
                  <a:extLst>
                    <a:ext uri="{9D8B030D-6E8A-4147-A177-3AD203B41FA5}">
                      <a16:colId xmlns:a16="http://schemas.microsoft.com/office/drawing/2014/main" val="4009479109"/>
                    </a:ext>
                  </a:extLst>
                </a:gridCol>
                <a:gridCol w="530614">
                  <a:extLst>
                    <a:ext uri="{9D8B030D-6E8A-4147-A177-3AD203B41FA5}">
                      <a16:colId xmlns:a16="http://schemas.microsoft.com/office/drawing/2014/main" val="213595826"/>
                    </a:ext>
                  </a:extLst>
                </a:gridCol>
                <a:gridCol w="887757">
                  <a:extLst>
                    <a:ext uri="{9D8B030D-6E8A-4147-A177-3AD203B41FA5}">
                      <a16:colId xmlns:a16="http://schemas.microsoft.com/office/drawing/2014/main" val="1627792596"/>
                    </a:ext>
                  </a:extLst>
                </a:gridCol>
                <a:gridCol w="659388">
                  <a:extLst>
                    <a:ext uri="{9D8B030D-6E8A-4147-A177-3AD203B41FA5}">
                      <a16:colId xmlns:a16="http://schemas.microsoft.com/office/drawing/2014/main" val="1683368624"/>
                    </a:ext>
                  </a:extLst>
                </a:gridCol>
                <a:gridCol w="949203">
                  <a:extLst>
                    <a:ext uri="{9D8B030D-6E8A-4147-A177-3AD203B41FA5}">
                      <a16:colId xmlns:a16="http://schemas.microsoft.com/office/drawing/2014/main" val="1440622225"/>
                    </a:ext>
                  </a:extLst>
                </a:gridCol>
                <a:gridCol w="949203">
                  <a:extLst>
                    <a:ext uri="{9D8B030D-6E8A-4147-A177-3AD203B41FA5}">
                      <a16:colId xmlns:a16="http://schemas.microsoft.com/office/drawing/2014/main" val="3240840333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Test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#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Reference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Test Condition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Lots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S.S.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Total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Results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実施製品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代表品選定理由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2806581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HTSL</a:t>
                      </a:r>
                    </a:p>
                  </a:txBody>
                  <a:tcPr marL="97497" marR="97497" marT="46815" marB="46815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A6</a:t>
                      </a:r>
                    </a:p>
                  </a:txBody>
                  <a:tcPr marL="97497" marR="97497" marT="46815" marB="46815" anchor="ctr" horzOverflow="overflow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JESD22-A103</a:t>
                      </a:r>
                    </a:p>
                  </a:txBody>
                  <a:tcPr marL="0" marR="0" marT="0" marB="0" anchor="ctr"/>
                </a:tc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High Temperature Storage Life: 150</a:t>
                      </a:r>
                      <a:r>
                        <a:rPr kumimoji="0" lang="ja-JP" altLang="en-US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, 1000h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135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Fails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X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メモリ容量大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6856748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HTOL</a:t>
                      </a:r>
                    </a:p>
                  </a:txBody>
                  <a:tcPr marL="97497" marR="97497" marT="46815" marB="46815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B1</a:t>
                      </a:r>
                    </a:p>
                  </a:txBody>
                  <a:tcPr marL="97497" marR="97497" marT="46815" marB="46815" anchor="ctr" horzOverflow="overflow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JESD22-A108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/>
                </a:tc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High Temperature Operating Life: 125</a:t>
                      </a:r>
                      <a:r>
                        <a:rPr kumimoji="0" lang="ja-JP" altLang="en-US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, 1000h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231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Fails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X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メモリ容量大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163017078"/>
                  </a:ext>
                </a:extLst>
              </a:tr>
              <a:tr h="0"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EDR</a:t>
                      </a:r>
                    </a:p>
                  </a:txBody>
                  <a:tcPr marL="97497" marR="97497" marT="46815" marB="46815" anchor="ctr" horzOverflow="overflow"/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B3</a:t>
                      </a:r>
                    </a:p>
                  </a:txBody>
                  <a:tcPr marL="97497" marR="97497" marT="46815" marB="46815" anchor="ctr" horzOverflow="overflow"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AEC-Q100-005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NVM Endurance &amp; Data Retention Test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For HTSL</a:t>
                      </a:r>
                    </a:p>
                  </a:txBody>
                  <a:tcPr marL="97497" marR="97497" marT="46815" marB="46815" anchor="ctr" horzOverflow="overflow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135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Fails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X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メモリ容量大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206599652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For</a:t>
                      </a:r>
                      <a:r>
                        <a:rPr kumimoji="0" lang="ja-JP" altLang="en-US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HTOL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231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ja-JP" sz="1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Fails</a:t>
                      </a:r>
                      <a:endParaRPr kumimoji="0" lang="ja-JP" altLang="en-US" sz="1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X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メモリ容量大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41050815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210325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新規点と検証結果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219F1328-47BD-4BBE-85EA-1A636CA3F9E2}"/>
              </a:ext>
            </a:extLst>
          </p:cNvPr>
          <p:cNvSpPr txBox="1"/>
          <p:nvPr/>
        </p:nvSpPr>
        <p:spPr>
          <a:xfrm>
            <a:off x="1084764" y="1259468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④兆候精査：</a:t>
            </a:r>
            <a:endParaRPr kumimoji="1" lang="en-US" altLang="ja-JP" b="1" dirty="0">
              <a:latin typeface="+mj-ea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4604919" y="3023315"/>
            <a:ext cx="3073018" cy="81136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/>
              <a:t>Flash</a:t>
            </a:r>
            <a:r>
              <a:rPr kumimoji="1" lang="ja-JP" altLang="en-US" dirty="0"/>
              <a:t>特性変動確認結果</a:t>
            </a:r>
          </a:p>
        </p:txBody>
      </p:sp>
    </p:spTree>
    <p:extLst>
      <p:ext uri="{BB962C8B-B14F-4D97-AF65-F5344CB8AC3E}">
        <p14:creationId xmlns:p14="http://schemas.microsoft.com/office/powerpoint/2010/main" val="327798370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5B8F190A-13C8-69DD-5730-D4AF4879674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2691083"/>
              </p:ext>
            </p:extLst>
          </p:nvPr>
        </p:nvGraphicFramePr>
        <p:xfrm>
          <a:off x="335360" y="692696"/>
          <a:ext cx="11161315" cy="1712160"/>
        </p:xfrm>
        <a:graphic>
          <a:graphicData uri="http://schemas.openxmlformats.org/drawingml/2006/table">
            <a:tbl>
              <a:tblPr/>
              <a:tblGrid>
                <a:gridCol w="696866">
                  <a:extLst>
                    <a:ext uri="{9D8B030D-6E8A-4147-A177-3AD203B41FA5}">
                      <a16:colId xmlns:a16="http://schemas.microsoft.com/office/drawing/2014/main" val="751458909"/>
                    </a:ext>
                  </a:extLst>
                </a:gridCol>
                <a:gridCol w="1573160">
                  <a:extLst>
                    <a:ext uri="{9D8B030D-6E8A-4147-A177-3AD203B41FA5}">
                      <a16:colId xmlns:a16="http://schemas.microsoft.com/office/drawing/2014/main" val="2335359487"/>
                    </a:ext>
                  </a:extLst>
                </a:gridCol>
                <a:gridCol w="8891289">
                  <a:extLst>
                    <a:ext uri="{9D8B030D-6E8A-4147-A177-3AD203B41FA5}">
                      <a16:colId xmlns:a16="http://schemas.microsoft.com/office/drawing/2014/main" val="2717746417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版数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日付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内容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642691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1.0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2024/10/10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初版作成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8280621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8151835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1386004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8027004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27098212"/>
                  </a:ext>
                </a:extLst>
              </a:tr>
            </a:tbl>
          </a:graphicData>
        </a:graphic>
      </p:graphicFrame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1A405A3B-A2C2-02FA-ED57-CFB43ED77447}"/>
              </a:ext>
            </a:extLst>
          </p:cNvPr>
          <p:cNvSpPr txBox="1"/>
          <p:nvPr/>
        </p:nvSpPr>
        <p:spPr>
          <a:xfrm>
            <a:off x="335360" y="231031"/>
            <a:ext cx="35512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/>
              <a:t>改版履歴</a:t>
            </a:r>
          </a:p>
        </p:txBody>
      </p:sp>
    </p:spTree>
    <p:extLst>
      <p:ext uri="{BB962C8B-B14F-4D97-AF65-F5344CB8AC3E}">
        <p14:creationId xmlns:p14="http://schemas.microsoft.com/office/powerpoint/2010/main" val="24394563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01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zh-TW" altLang="en-US" dirty="0"/>
              <a:t>新規部品概要</a:t>
            </a:r>
          </a:p>
        </p:txBody>
      </p:sp>
    </p:spTree>
    <p:extLst>
      <p:ext uri="{BB962C8B-B14F-4D97-AF65-F5344CB8AC3E}">
        <p14:creationId xmlns:p14="http://schemas.microsoft.com/office/powerpoint/2010/main" val="37084791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</a:t>
            </a:r>
            <a:r>
              <a:rPr lang="zh-TW" altLang="en-US" dirty="0"/>
              <a:t>新規部品概要</a:t>
            </a:r>
            <a:endParaRPr kumimoji="1" lang="ja-JP" altLang="en-US" dirty="0"/>
          </a:p>
        </p:txBody>
      </p:sp>
      <p:sp>
        <p:nvSpPr>
          <p:cNvPr id="8" name="コンテンツ プレースホルダー 3">
            <a:extLst>
              <a:ext uri="{FF2B5EF4-FFF2-40B4-BE49-F238E27FC236}">
                <a16:creationId xmlns:a16="http://schemas.microsoft.com/office/drawing/2014/main" id="{7762E6D1-2454-44C1-BC34-8CE993B59E67}"/>
              </a:ext>
            </a:extLst>
          </p:cNvPr>
          <p:cNvSpPr txBox="1">
            <a:spLocks/>
          </p:cNvSpPr>
          <p:nvPr/>
        </p:nvSpPr>
        <p:spPr>
          <a:xfrm>
            <a:off x="1067702" y="1216727"/>
            <a:ext cx="10521936" cy="943589"/>
          </a:xfrm>
          <a:prstGeom prst="rect">
            <a:avLst/>
          </a:prstGeom>
          <a:noFill/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  <a:buClr>
                <a:srgbClr val="0000CC"/>
              </a:buClr>
            </a:pPr>
            <a:r>
              <a:rPr lang="ja-JP" altLang="en-US" sz="1800" dirty="0">
                <a:latin typeface="+mn-ea"/>
              </a:rPr>
              <a:t>新規部品</a:t>
            </a:r>
            <a:r>
              <a:rPr lang="en-US" altLang="ja-JP" sz="1800" dirty="0">
                <a:latin typeface="+mn-ea"/>
              </a:rPr>
              <a:t>X</a:t>
            </a:r>
            <a:r>
              <a:rPr lang="ja-JP" altLang="en-US" sz="1800" dirty="0">
                <a:latin typeface="+mn-ea"/>
              </a:rPr>
              <a:t>は、○○○を実現するため、新規技術△△△を適用しています。</a:t>
            </a:r>
            <a:endParaRPr lang="en-US" altLang="ja-JP" sz="1800" dirty="0">
              <a:latin typeface="+mn-ea"/>
            </a:endParaRPr>
          </a:p>
          <a:p>
            <a:pPr>
              <a:lnSpc>
                <a:spcPct val="150000"/>
              </a:lnSpc>
              <a:buClr>
                <a:srgbClr val="0000CC"/>
              </a:buClr>
            </a:pPr>
            <a:r>
              <a:rPr lang="ja-JP" altLang="en-US" sz="1800" dirty="0">
                <a:latin typeface="+mn-ea"/>
              </a:rPr>
              <a:t>□□□については、実績のある◇◇◇を用いています。</a:t>
            </a:r>
            <a:endParaRPr lang="en-US" altLang="ja-JP" sz="1800" dirty="0">
              <a:latin typeface="+mn-ea"/>
            </a:endParaRPr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337541" y="745524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1. </a:t>
            </a:r>
            <a:r>
              <a:rPr lang="ja-JP" altLang="en-US" sz="2000" dirty="0">
                <a:latin typeface="+mn-ea"/>
                <a:ea typeface="+mn-ea"/>
              </a:rPr>
              <a:t>新規部品開発の背景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53C1DC00-F3EB-4C2B-A595-D180AF374015}"/>
              </a:ext>
            </a:extLst>
          </p:cNvPr>
          <p:cNvSpPr/>
          <p:nvPr/>
        </p:nvSpPr>
        <p:spPr>
          <a:xfrm>
            <a:off x="3809017" y="2300831"/>
            <a:ext cx="4894943" cy="350550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dirty="0">
                <a:solidFill>
                  <a:schemeClr val="tx1"/>
                </a:solidFill>
              </a:rPr>
              <a:t>・製品の特長</a:t>
            </a:r>
            <a:endParaRPr kumimoji="1" lang="en-US" altLang="ja-JP" dirty="0">
              <a:solidFill>
                <a:schemeClr val="tx1"/>
              </a:solidFill>
            </a:endParaRPr>
          </a:p>
          <a:p>
            <a:r>
              <a:rPr lang="ja-JP" altLang="en-US" dirty="0">
                <a:solidFill>
                  <a:schemeClr val="tx1"/>
                </a:solidFill>
              </a:rPr>
              <a:t>・</a:t>
            </a:r>
            <a:r>
              <a:rPr kumimoji="1" lang="ja-JP" altLang="en-US" dirty="0">
                <a:solidFill>
                  <a:schemeClr val="tx1"/>
                </a:solidFill>
              </a:rPr>
              <a:t>製品ロードマップ、ラインアップ</a:t>
            </a:r>
            <a:endParaRPr kumimoji="1" lang="en-US" altLang="ja-JP" dirty="0">
              <a:solidFill>
                <a:schemeClr val="tx1"/>
              </a:solidFill>
            </a:endParaRPr>
          </a:p>
          <a:p>
            <a:r>
              <a:rPr lang="ja-JP" altLang="en-US" dirty="0">
                <a:solidFill>
                  <a:schemeClr val="tx1"/>
                </a:solidFill>
              </a:rPr>
              <a:t>・新規技術概要　　</a:t>
            </a:r>
            <a:r>
              <a:rPr kumimoji="1" lang="ja-JP" altLang="en-US" dirty="0">
                <a:solidFill>
                  <a:schemeClr val="tx1"/>
                </a:solidFill>
              </a:rPr>
              <a:t>等</a:t>
            </a:r>
          </a:p>
        </p:txBody>
      </p:sp>
    </p:spTree>
    <p:extLst>
      <p:ext uri="{BB962C8B-B14F-4D97-AF65-F5344CB8AC3E}">
        <p14:creationId xmlns:p14="http://schemas.microsoft.com/office/powerpoint/2010/main" val="17605649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</a:t>
            </a:r>
            <a:r>
              <a:rPr lang="zh-TW" altLang="en-US" dirty="0"/>
              <a:t>新規部品概要</a:t>
            </a:r>
            <a:endParaRPr kumimoji="1" lang="ja-JP" altLang="en-US" dirty="0"/>
          </a:p>
        </p:txBody>
      </p:sp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FFE61FBA-B30C-4B2F-9435-622482B83E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5234651"/>
              </p:ext>
            </p:extLst>
          </p:nvPr>
        </p:nvGraphicFramePr>
        <p:xfrm>
          <a:off x="1055440" y="1628800"/>
          <a:ext cx="10306854" cy="3463317"/>
        </p:xfrm>
        <a:graphic>
          <a:graphicData uri="http://schemas.openxmlformats.org/drawingml/2006/table">
            <a:tbl>
              <a:tblPr/>
              <a:tblGrid>
                <a:gridCol w="2681553">
                  <a:extLst>
                    <a:ext uri="{9D8B030D-6E8A-4147-A177-3AD203B41FA5}">
                      <a16:colId xmlns:a16="http://schemas.microsoft.com/office/drawing/2014/main" val="3750750649"/>
                    </a:ext>
                  </a:extLst>
                </a:gridCol>
                <a:gridCol w="2541767">
                  <a:extLst>
                    <a:ext uri="{9D8B030D-6E8A-4147-A177-3AD203B41FA5}">
                      <a16:colId xmlns:a16="http://schemas.microsoft.com/office/drawing/2014/main" val="2771796749"/>
                    </a:ext>
                  </a:extLst>
                </a:gridCol>
                <a:gridCol w="2541767">
                  <a:extLst>
                    <a:ext uri="{9D8B030D-6E8A-4147-A177-3AD203B41FA5}">
                      <a16:colId xmlns:a16="http://schemas.microsoft.com/office/drawing/2014/main" val="542243535"/>
                    </a:ext>
                  </a:extLst>
                </a:gridCol>
                <a:gridCol w="2541767">
                  <a:extLst>
                    <a:ext uri="{9D8B030D-6E8A-4147-A177-3AD203B41FA5}">
                      <a16:colId xmlns:a16="http://schemas.microsoft.com/office/drawing/2014/main" val="2243020381"/>
                    </a:ext>
                  </a:extLst>
                </a:gridCol>
              </a:tblGrid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品種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TW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新規採用部品</a:t>
                      </a:r>
                      <a:r>
                        <a:rPr lang="en-US" altLang="zh-TW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X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ja-JP" alt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実績製品</a:t>
                      </a:r>
                      <a:r>
                        <a:rPr kumimoji="1"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Y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ja-JP" alt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実績製品</a:t>
                      </a:r>
                      <a:r>
                        <a:rPr kumimoji="1"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Z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6818962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部品名 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or 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シリーズ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プロセス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名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xxxxxxxxxxxxx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0" i="0" u="none" strike="noStrike" kern="1200" dirty="0" err="1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yyyyyyyyyyyyy</a:t>
                      </a:r>
                      <a:endParaRPr kumimoji="1" lang="en-U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0" i="0" u="none" strike="noStrike" kern="1200" dirty="0" err="1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zzzzzzzzzzzzz</a:t>
                      </a:r>
                      <a:endParaRPr kumimoji="1" lang="en-U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031232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zh-TW" alt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動作温度範囲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Ta= -40～125℃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Ta= -40～125℃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Ta= -40～125℃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1361791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ja-JP" alt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最大動作周波数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1" i="0" u="none" strike="noStrike" kern="1200" dirty="0" err="1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xxxMHz</a:t>
                      </a:r>
                      <a:endParaRPr kumimoji="1" lang="en-US" sz="1400" b="1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xxxMHz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0" i="0" u="none" strike="noStrike" kern="1200" dirty="0" err="1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xxxMHz</a:t>
                      </a:r>
                      <a:endParaRPr kumimoji="1" lang="en-U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42400063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ja-JP" alt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プロセス･デザインルール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CMOS/ xxx nm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CMOS/ xxx nm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CMOS/ xxx nm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86958957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PKG</a:t>
                      </a:r>
                      <a:r>
                        <a:rPr kumimoji="1" lang="ja-JP" alt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タイプ</a:t>
                      </a:r>
                      <a:r>
                        <a:rPr kumimoji="1" lang="en-US" altLang="ja-JP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(QFP,BGA</a:t>
                      </a:r>
                      <a:r>
                        <a:rPr kumimoji="1" lang="ja-JP" alt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など）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QFP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QFP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QFP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03360617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ja-JP" alt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端子数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100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100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100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36546685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ja-JP" alt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ウェハ工場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r>
                        <a:rPr kumimoji="1" lang="ja-JP" alt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社○○工場</a:t>
                      </a:r>
                      <a:endParaRPr kumimoji="1" lang="en-US" sz="1400" b="1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r>
                        <a:rPr kumimoji="1" lang="ja-JP" alt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社○○工場</a:t>
                      </a:r>
                      <a:endParaRPr kumimoji="1" lang="en-U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r>
                        <a:rPr kumimoji="1" lang="ja-JP" alt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社○○工場</a:t>
                      </a:r>
                      <a:endParaRPr kumimoji="1" lang="en-U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63752787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ja-JP" alt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組立工場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r>
                        <a:rPr kumimoji="1" lang="ja-JP" alt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社△△工場</a:t>
                      </a:r>
                      <a:endParaRPr kumimoji="1" lang="en-US" sz="1400" b="1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r>
                        <a:rPr kumimoji="1" lang="ja-JP" alt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社△△工場</a:t>
                      </a:r>
                      <a:endParaRPr kumimoji="1" lang="en-U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r>
                        <a:rPr kumimoji="1" lang="ja-JP" alt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社△△工場</a:t>
                      </a:r>
                      <a:endParaRPr kumimoji="1" lang="en-U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83002347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ja-JP" altLang="en-US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温度グレード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AEC-Q100 Grade 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AEC-Q100 Grade 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AEC-Q100 Grade 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1130022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MSL</a:t>
                      </a:r>
                      <a:endParaRPr kumimoji="1" lang="ja-JP" altLang="en-US" sz="1400" b="1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MSL3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MSL3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MSL3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67838483"/>
                  </a:ext>
                </a:extLst>
              </a:tr>
            </a:tbl>
          </a:graphicData>
        </a:graphic>
      </p:graphicFrame>
      <p:sp>
        <p:nvSpPr>
          <p:cNvPr id="11" name="タイトル 1">
            <a:extLst>
              <a:ext uri="{FF2B5EF4-FFF2-40B4-BE49-F238E27FC236}">
                <a16:creationId xmlns:a16="http://schemas.microsoft.com/office/drawing/2014/main" id="{02C021D7-A303-412E-9FF6-894EC0B0D00A}"/>
              </a:ext>
            </a:extLst>
          </p:cNvPr>
          <p:cNvSpPr txBox="1">
            <a:spLocks/>
          </p:cNvSpPr>
          <p:nvPr/>
        </p:nvSpPr>
        <p:spPr bwMode="auto">
          <a:xfrm>
            <a:off x="337535" y="742716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2.</a:t>
            </a:r>
            <a:r>
              <a:rPr lang="ja-JP" altLang="en-US" sz="2000" dirty="0">
                <a:latin typeface="+mn-ea"/>
                <a:ea typeface="+mn-ea"/>
              </a:rPr>
              <a:t>対象製品</a:t>
            </a:r>
          </a:p>
        </p:txBody>
      </p:sp>
    </p:spTree>
    <p:extLst>
      <p:ext uri="{BB962C8B-B14F-4D97-AF65-F5344CB8AC3E}">
        <p14:creationId xmlns:p14="http://schemas.microsoft.com/office/powerpoint/2010/main" val="20052200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</a:t>
            </a:r>
            <a:r>
              <a:rPr lang="zh-TW" altLang="en-US" dirty="0"/>
              <a:t>新規部品概要</a:t>
            </a:r>
            <a:endParaRPr kumimoji="1" lang="ja-JP" altLang="en-US" dirty="0"/>
          </a:p>
        </p:txBody>
      </p:sp>
      <p:sp>
        <p:nvSpPr>
          <p:cNvPr id="12" name="タイトル 1">
            <a:extLst>
              <a:ext uri="{FF2B5EF4-FFF2-40B4-BE49-F238E27FC236}">
                <a16:creationId xmlns:a16="http://schemas.microsoft.com/office/drawing/2014/main" id="{ACD0C3F3-EB65-4952-92DB-D9E39F8B52B1}"/>
              </a:ext>
            </a:extLst>
          </p:cNvPr>
          <p:cNvSpPr txBox="1">
            <a:spLocks/>
          </p:cNvSpPr>
          <p:nvPr/>
        </p:nvSpPr>
        <p:spPr bwMode="auto">
          <a:xfrm>
            <a:off x="335360" y="741243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3. </a:t>
            </a:r>
            <a:r>
              <a:rPr lang="ja-JP" altLang="en-US" sz="2000" dirty="0">
                <a:latin typeface="+mn-ea"/>
                <a:ea typeface="+mn-ea"/>
              </a:rPr>
              <a:t>新規点概要</a:t>
            </a:r>
          </a:p>
        </p:txBody>
      </p:sp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0DB905C2-95BF-4279-BAFA-4085749AC6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0294446"/>
              </p:ext>
            </p:extLst>
          </p:nvPr>
        </p:nvGraphicFramePr>
        <p:xfrm>
          <a:off x="1055440" y="1628775"/>
          <a:ext cx="10624903" cy="111404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0656">
                  <a:extLst>
                    <a:ext uri="{9D8B030D-6E8A-4147-A177-3AD203B41FA5}">
                      <a16:colId xmlns:a16="http://schemas.microsoft.com/office/drawing/2014/main" val="4273580063"/>
                    </a:ext>
                  </a:extLst>
                </a:gridCol>
                <a:gridCol w="2846177">
                  <a:extLst>
                    <a:ext uri="{9D8B030D-6E8A-4147-A177-3AD203B41FA5}">
                      <a16:colId xmlns:a16="http://schemas.microsoft.com/office/drawing/2014/main" val="135643006"/>
                    </a:ext>
                  </a:extLst>
                </a:gridCol>
                <a:gridCol w="2846177">
                  <a:extLst>
                    <a:ext uri="{9D8B030D-6E8A-4147-A177-3AD203B41FA5}">
                      <a16:colId xmlns:a16="http://schemas.microsoft.com/office/drawing/2014/main" val="2750189928"/>
                    </a:ext>
                  </a:extLst>
                </a:gridCol>
                <a:gridCol w="2846177">
                  <a:extLst>
                    <a:ext uri="{9D8B030D-6E8A-4147-A177-3AD203B41FA5}">
                      <a16:colId xmlns:a16="http://schemas.microsoft.com/office/drawing/2014/main" val="2432877548"/>
                    </a:ext>
                  </a:extLst>
                </a:gridCol>
                <a:gridCol w="1025716">
                  <a:extLst>
                    <a:ext uri="{9D8B030D-6E8A-4147-A177-3AD203B41FA5}">
                      <a16:colId xmlns:a16="http://schemas.microsoft.com/office/drawing/2014/main" val="143917669"/>
                    </a:ext>
                  </a:extLst>
                </a:gridCol>
              </a:tblGrid>
              <a:tr h="33066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技術要素</a:t>
                      </a:r>
                      <a:endParaRPr kumimoji="1" lang="en-US" altLang="ja-JP" sz="1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TW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新規採用部品</a:t>
                      </a:r>
                      <a:r>
                        <a:rPr lang="en-US" altLang="zh-TW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X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ja-JP" alt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実績製品</a:t>
                      </a:r>
                      <a:r>
                        <a:rPr kumimoji="1"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ja-JP" alt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実績製品</a:t>
                      </a:r>
                      <a:r>
                        <a:rPr kumimoji="1"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Z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kumimoji="1" lang="ja-JP" alt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技術レベル</a:t>
                      </a:r>
                      <a:endParaRPr kumimoji="1" lang="en-U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544544"/>
                  </a:ext>
                </a:extLst>
              </a:tr>
              <a:tr h="78338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素子</a:t>
                      </a:r>
                      <a:endParaRPr kumimoji="1" lang="en-US" altLang="ja-JP" sz="1400" b="1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Flash(MONOS)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Flash(Floating Gate)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Flash(Floating Gate)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新規</a:t>
                      </a:r>
                      <a:endParaRPr kumimoji="1" lang="en-US" altLang="ja-JP" sz="1400" b="1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71686948"/>
                  </a:ext>
                </a:extLst>
              </a:tr>
            </a:tbl>
          </a:graphicData>
        </a:graphic>
      </p:graphicFrame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C348439C-84D9-03BB-66E7-349D0841985D}"/>
              </a:ext>
            </a:extLst>
          </p:cNvPr>
          <p:cNvSpPr/>
          <p:nvPr/>
        </p:nvSpPr>
        <p:spPr>
          <a:xfrm>
            <a:off x="3809017" y="3766824"/>
            <a:ext cx="4894943" cy="2169060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dirty="0">
                <a:solidFill>
                  <a:schemeClr val="tx1"/>
                </a:solidFill>
              </a:rPr>
              <a:t>・新規技術概要　　</a:t>
            </a:r>
            <a:r>
              <a:rPr kumimoji="1" lang="ja-JP" altLang="en-US" dirty="0">
                <a:solidFill>
                  <a:schemeClr val="tx1"/>
                </a:solidFill>
              </a:rPr>
              <a:t>等</a:t>
            </a:r>
          </a:p>
        </p:txBody>
      </p:sp>
    </p:spTree>
    <p:extLst>
      <p:ext uri="{BB962C8B-B14F-4D97-AF65-F5344CB8AC3E}">
        <p14:creationId xmlns:p14="http://schemas.microsoft.com/office/powerpoint/2010/main" val="298546024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</a:t>
            </a:r>
            <a:r>
              <a:rPr lang="zh-TW" altLang="en-US" dirty="0"/>
              <a:t>新規部品概要</a:t>
            </a:r>
            <a:endParaRPr kumimoji="1" lang="ja-JP" altLang="en-US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335360" y="741243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4. </a:t>
            </a:r>
            <a:r>
              <a:rPr lang="ja-JP" altLang="en-US" sz="2000" dirty="0">
                <a:latin typeface="+mn-ea"/>
                <a:ea typeface="+mn-ea"/>
              </a:rPr>
              <a:t>工程を担う会社・工場の概要</a:t>
            </a:r>
          </a:p>
        </p:txBody>
      </p:sp>
      <p:graphicFrame>
        <p:nvGraphicFramePr>
          <p:cNvPr id="21" name="Table 5">
            <a:extLst>
              <a:ext uri="{FF2B5EF4-FFF2-40B4-BE49-F238E27FC236}">
                <a16:creationId xmlns:a16="http://schemas.microsoft.com/office/drawing/2014/main" id="{D6C357B2-0AED-48E8-A035-5B5D3385D7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60387811"/>
              </p:ext>
            </p:extLst>
          </p:nvPr>
        </p:nvGraphicFramePr>
        <p:xfrm>
          <a:off x="1062852" y="2276872"/>
          <a:ext cx="10433823" cy="347472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90555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5282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12992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社名</a:t>
                      </a:r>
                      <a:endParaRPr lang="en-US" altLang="ja-JP" sz="1800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A</a:t>
                      </a:r>
                      <a:r>
                        <a:rPr lang="ja-JP" altLang="en-US" sz="1800" dirty="0"/>
                        <a:t>社</a:t>
                      </a:r>
                      <a:r>
                        <a:rPr kumimoji="1" lang="ja-JP" altLang="en-US" sz="1800" b="1" kern="1200" dirty="0">
                          <a:solidFill>
                            <a:schemeClr val="lt1"/>
                          </a:solidFill>
                          <a:latin typeface="+mj-ea"/>
                          <a:ea typeface="+mn-ea"/>
                          <a:cs typeface="+mn-cs"/>
                        </a:rPr>
                        <a:t>○○工場</a:t>
                      </a:r>
                      <a:endParaRPr lang="en-GB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所在地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Location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(City) / (Country)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設立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Foundation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sz="1800" dirty="0" err="1"/>
                        <a:t>yyyy</a:t>
                      </a:r>
                      <a:r>
                        <a:rPr lang="ja-JP" altLang="en-US" sz="1800" dirty="0"/>
                        <a:t>年</a:t>
                      </a:r>
                      <a:endParaRPr lang="en-US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事業概要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Business</a:t>
                      </a:r>
                      <a:r>
                        <a:rPr lang="ja-JP" altLang="en-US" sz="1800" baseline="0"/>
                        <a:t> </a:t>
                      </a:r>
                      <a:r>
                        <a:rPr lang="en-GB" altLang="ja-JP" sz="1800"/>
                        <a:t>Outline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/>
                        <a:t>Wafer process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品質認証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Quality System Certification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ISO9002 (in</a:t>
                      </a:r>
                      <a:r>
                        <a:rPr lang="ja-JP" altLang="en-US" sz="1800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ja-JP" sz="1800" baseline="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ISO14001 (in </a:t>
                      </a:r>
                      <a:r>
                        <a:rPr lang="en-US" altLang="ja-JP" sz="180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IATF16949(in </a:t>
                      </a:r>
                      <a:r>
                        <a:rPr kumimoji="1" lang="en-US" altLang="ja-JP" sz="1800" kern="1200" dirty="0" err="1">
                          <a:solidFill>
                            <a:schemeClr val="dk1"/>
                          </a:solidFill>
                          <a:effectLst/>
                        </a:rPr>
                        <a:t>yyyy</a:t>
                      </a: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)</a:t>
                      </a:r>
                      <a:endParaRPr lang="en-US" altLang="ja-JP" sz="18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328767E-C67C-4B96-8DB6-494F40294E39}"/>
              </a:ext>
            </a:extLst>
          </p:cNvPr>
          <p:cNvSpPr txBox="1"/>
          <p:nvPr/>
        </p:nvSpPr>
        <p:spPr>
          <a:xfrm>
            <a:off x="1089346" y="1196752"/>
            <a:ext cx="327846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(1)</a:t>
            </a:r>
            <a:r>
              <a:rPr lang="ja-JP" altLang="en-US" b="1" dirty="0">
                <a:latin typeface="+mj-ea"/>
                <a:ea typeface="+mj-ea"/>
              </a:rPr>
              <a:t>ウェハ</a:t>
            </a:r>
            <a:r>
              <a:rPr kumimoji="1" lang="ja-JP" altLang="en-US" b="1" dirty="0">
                <a:latin typeface="+mj-ea"/>
                <a:ea typeface="+mj-ea"/>
              </a:rPr>
              <a:t>工程：</a:t>
            </a:r>
            <a:r>
              <a:rPr kumimoji="1" lang="en-US" altLang="ja-JP" b="1" dirty="0">
                <a:latin typeface="+mj-ea"/>
                <a:ea typeface="+mj-ea"/>
              </a:rPr>
              <a:t>A</a:t>
            </a:r>
            <a:r>
              <a:rPr kumimoji="1" lang="ja-JP" altLang="en-US" b="1" dirty="0">
                <a:latin typeface="+mj-ea"/>
                <a:ea typeface="+mj-ea"/>
              </a:rPr>
              <a:t>社○○工場</a:t>
            </a:r>
          </a:p>
          <a:p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49E5946D-4746-4E89-B303-8DA569FAFC80}"/>
              </a:ext>
            </a:extLst>
          </p:cNvPr>
          <p:cNvSpPr txBox="1"/>
          <p:nvPr/>
        </p:nvSpPr>
        <p:spPr>
          <a:xfrm>
            <a:off x="1055440" y="1628800"/>
            <a:ext cx="65582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dirty="0"/>
              <a:t>製品</a:t>
            </a:r>
            <a:r>
              <a:rPr kumimoji="1" lang="ja-JP" altLang="en-US" dirty="0"/>
              <a:t>シリーズ</a:t>
            </a:r>
            <a:r>
              <a:rPr kumimoji="1" lang="en-US" altLang="ja-JP" dirty="0"/>
              <a:t>A</a:t>
            </a:r>
            <a:r>
              <a:rPr kumimoji="1" lang="ja-JP" altLang="en-US" dirty="0"/>
              <a:t>の量産を</a:t>
            </a:r>
            <a:r>
              <a:rPr lang="en-US" altLang="ja-JP" dirty="0" err="1"/>
              <a:t>yyyy</a:t>
            </a:r>
            <a:r>
              <a:rPr kumimoji="1" lang="ja-JP" altLang="en-US" dirty="0"/>
              <a:t>年</a:t>
            </a:r>
            <a:r>
              <a:rPr kumimoji="1" lang="en-US" altLang="ja-JP" dirty="0"/>
              <a:t>/mm</a:t>
            </a:r>
            <a:r>
              <a:rPr kumimoji="1" lang="ja-JP" altLang="en-US" dirty="0"/>
              <a:t>月から開始しております。</a:t>
            </a:r>
            <a:endParaRPr kumimoji="1" lang="en-US" altLang="ja-JP" dirty="0"/>
          </a:p>
          <a:p>
            <a:r>
              <a:rPr kumimoji="1" lang="ja-JP" altLang="en-US" dirty="0"/>
              <a:t>現在までの量産実績は約</a:t>
            </a:r>
            <a:r>
              <a:rPr lang="en-US" altLang="ja-JP" dirty="0" err="1"/>
              <a:t>xx</a:t>
            </a:r>
            <a:r>
              <a:rPr kumimoji="1" lang="en-US" altLang="ja-JP" dirty="0" err="1"/>
              <a:t>M</a:t>
            </a:r>
            <a:r>
              <a:rPr kumimoji="1" lang="ja-JP" altLang="en-US" dirty="0"/>
              <a:t>個になります。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25256024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</a:t>
            </a:r>
            <a:r>
              <a:rPr lang="zh-TW" altLang="en-US" dirty="0"/>
              <a:t>新規部品概要</a:t>
            </a:r>
            <a:endParaRPr kumimoji="1" lang="ja-JP" altLang="en-US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335360" y="741243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4. </a:t>
            </a:r>
            <a:r>
              <a:rPr lang="ja-JP" altLang="en-US" sz="2000" dirty="0">
                <a:latin typeface="+mn-ea"/>
                <a:ea typeface="+mn-ea"/>
              </a:rPr>
              <a:t>工程を担う会社・工場の概要</a:t>
            </a:r>
          </a:p>
        </p:txBody>
      </p:sp>
      <p:graphicFrame>
        <p:nvGraphicFramePr>
          <p:cNvPr id="21" name="Table 5">
            <a:extLst>
              <a:ext uri="{FF2B5EF4-FFF2-40B4-BE49-F238E27FC236}">
                <a16:creationId xmlns:a16="http://schemas.microsoft.com/office/drawing/2014/main" id="{D6C357B2-0AED-48E8-A035-5B5D3385D7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2810846"/>
              </p:ext>
            </p:extLst>
          </p:nvPr>
        </p:nvGraphicFramePr>
        <p:xfrm>
          <a:off x="1062852" y="2276872"/>
          <a:ext cx="10433823" cy="347472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90555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5282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12992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社名</a:t>
                      </a:r>
                      <a:endParaRPr lang="en-US" altLang="ja-JP" sz="1800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A</a:t>
                      </a:r>
                      <a:r>
                        <a:rPr lang="ja-JP" altLang="en-US" sz="1800" dirty="0"/>
                        <a:t>社</a:t>
                      </a:r>
                      <a:r>
                        <a:rPr kumimoji="1" lang="ja-JP" altLang="en-US" sz="1800" b="1" kern="1200" dirty="0">
                          <a:solidFill>
                            <a:schemeClr val="lt1"/>
                          </a:solidFill>
                          <a:latin typeface="+mj-ea"/>
                          <a:ea typeface="+mn-ea"/>
                          <a:cs typeface="+mn-cs"/>
                        </a:rPr>
                        <a:t>△△工場</a:t>
                      </a:r>
                      <a:endParaRPr lang="en-GB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所在地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Location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(City) / (Country)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設立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Foundation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sz="1800" dirty="0" err="1"/>
                        <a:t>yyyy</a:t>
                      </a:r>
                      <a:r>
                        <a:rPr lang="ja-JP" altLang="en-US" sz="1800" dirty="0"/>
                        <a:t>年</a:t>
                      </a:r>
                      <a:endParaRPr lang="en-US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事業概要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Business</a:t>
                      </a:r>
                      <a:r>
                        <a:rPr lang="ja-JP" altLang="en-US" sz="1800" baseline="0"/>
                        <a:t> </a:t>
                      </a:r>
                      <a:r>
                        <a:rPr lang="en-GB" altLang="ja-JP" sz="1800"/>
                        <a:t>Outline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/>
                        <a:t>Chip probing, Final testing</a:t>
                      </a:r>
                    </a:p>
                    <a:p>
                      <a:endParaRPr lang="en-GB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品質認証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Quality System Certification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ISO9002 (in</a:t>
                      </a:r>
                      <a:r>
                        <a:rPr lang="ja-JP" altLang="en-US" sz="1800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ja-JP" sz="1800" baseline="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ISO14001 (in </a:t>
                      </a:r>
                      <a:r>
                        <a:rPr lang="en-US" altLang="ja-JP" sz="180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IATF16949(in </a:t>
                      </a:r>
                      <a:r>
                        <a:rPr kumimoji="1" lang="en-US" altLang="ja-JP" sz="1800" kern="1200" dirty="0" err="1">
                          <a:solidFill>
                            <a:schemeClr val="dk1"/>
                          </a:solidFill>
                          <a:effectLst/>
                        </a:rPr>
                        <a:t>yyyy</a:t>
                      </a: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)</a:t>
                      </a:r>
                      <a:endParaRPr lang="en-US" altLang="ja-JP" sz="18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328767E-C67C-4B96-8DB6-494F40294E39}"/>
              </a:ext>
            </a:extLst>
          </p:cNvPr>
          <p:cNvSpPr txBox="1"/>
          <p:nvPr/>
        </p:nvSpPr>
        <p:spPr>
          <a:xfrm>
            <a:off x="1080696" y="1196752"/>
            <a:ext cx="36471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(2)</a:t>
            </a:r>
            <a:r>
              <a:rPr kumimoji="1" lang="ja-JP" altLang="en-US" b="1" dirty="0">
                <a:latin typeface="+mj-ea"/>
                <a:ea typeface="+mj-ea"/>
              </a:rPr>
              <a:t>組立</a:t>
            </a:r>
            <a:r>
              <a:rPr kumimoji="1" lang="en-US" altLang="ja-JP" b="1" dirty="0">
                <a:latin typeface="+mj-ea"/>
                <a:ea typeface="+mj-ea"/>
              </a:rPr>
              <a:t>/</a:t>
            </a:r>
            <a:r>
              <a:rPr kumimoji="1" lang="ja-JP" altLang="en-US" b="1" dirty="0">
                <a:latin typeface="+mj-ea"/>
                <a:ea typeface="+mj-ea"/>
              </a:rPr>
              <a:t>検査工程：</a:t>
            </a:r>
            <a:r>
              <a:rPr kumimoji="1" lang="en-US" altLang="ja-JP" b="1" dirty="0">
                <a:latin typeface="+mj-ea"/>
                <a:ea typeface="+mj-ea"/>
              </a:rPr>
              <a:t>A</a:t>
            </a:r>
            <a:r>
              <a:rPr kumimoji="1" lang="ja-JP" altLang="en-US" b="1" dirty="0">
                <a:latin typeface="+mj-ea"/>
                <a:ea typeface="+mj-ea"/>
              </a:rPr>
              <a:t>社△△工場</a:t>
            </a:r>
          </a:p>
          <a:p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49E5946D-4746-4E89-B303-8DA569FAFC80}"/>
              </a:ext>
            </a:extLst>
          </p:cNvPr>
          <p:cNvSpPr txBox="1"/>
          <p:nvPr/>
        </p:nvSpPr>
        <p:spPr>
          <a:xfrm>
            <a:off x="1055440" y="1628800"/>
            <a:ext cx="65582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dirty="0"/>
              <a:t>製品</a:t>
            </a:r>
            <a:r>
              <a:rPr kumimoji="1" lang="ja-JP" altLang="en-US" dirty="0"/>
              <a:t>シリーズ</a:t>
            </a:r>
            <a:r>
              <a:rPr kumimoji="1" lang="en-US" altLang="ja-JP" dirty="0"/>
              <a:t>A</a:t>
            </a:r>
            <a:r>
              <a:rPr kumimoji="1" lang="ja-JP" altLang="en-US" dirty="0"/>
              <a:t>の量産を</a:t>
            </a:r>
            <a:r>
              <a:rPr lang="en-US" altLang="ja-JP" dirty="0" err="1"/>
              <a:t>yyyy</a:t>
            </a:r>
            <a:r>
              <a:rPr kumimoji="1" lang="ja-JP" altLang="en-US" dirty="0"/>
              <a:t>年</a:t>
            </a:r>
            <a:r>
              <a:rPr kumimoji="1" lang="en-US" altLang="ja-JP" dirty="0"/>
              <a:t>/mm</a:t>
            </a:r>
            <a:r>
              <a:rPr kumimoji="1" lang="ja-JP" altLang="en-US" dirty="0"/>
              <a:t>月から開始しております。</a:t>
            </a:r>
            <a:endParaRPr kumimoji="1" lang="en-US" altLang="ja-JP" dirty="0"/>
          </a:p>
          <a:p>
            <a:r>
              <a:rPr kumimoji="1" lang="ja-JP" altLang="en-US" dirty="0"/>
              <a:t>現在までの量産実績は約</a:t>
            </a:r>
            <a:r>
              <a:rPr lang="en-US" altLang="ja-JP" dirty="0" err="1"/>
              <a:t>xx</a:t>
            </a:r>
            <a:r>
              <a:rPr kumimoji="1" lang="en-US" altLang="ja-JP" dirty="0" err="1"/>
              <a:t>M</a:t>
            </a:r>
            <a:r>
              <a:rPr kumimoji="1" lang="ja-JP" altLang="en-US" dirty="0"/>
              <a:t>個になります。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20819187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02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新規点と検証事項の明確化</a:t>
            </a:r>
          </a:p>
        </p:txBody>
      </p:sp>
    </p:spTree>
    <p:extLst>
      <p:ext uri="{BB962C8B-B14F-4D97-AF65-F5344CB8AC3E}">
        <p14:creationId xmlns:p14="http://schemas.microsoft.com/office/powerpoint/2010/main" val="1592780650"/>
      </p:ext>
    </p:extLst>
  </p:cSld>
  <p:clrMapOvr>
    <a:masterClrMapping/>
  </p:clrMapOvr>
</p:sld>
</file>

<file path=ppt/theme/theme1.xml><?xml version="1.0" encoding="utf-8"?>
<a:theme xmlns:a="http://schemas.openxmlformats.org/drawingml/2006/main" name="Renesas Template 2020 - EN Confidential">
  <a:themeElements>
    <a:clrScheme name="Renesas_colors">
      <a:dk1>
        <a:srgbClr val="3C3C3B"/>
      </a:dk1>
      <a:lt1>
        <a:sysClr val="window" lastClr="FFFFFF"/>
      </a:lt1>
      <a:dk2>
        <a:srgbClr val="06418C"/>
      </a:dk2>
      <a:lt2>
        <a:srgbClr val="F2F2F2"/>
      </a:lt2>
      <a:accent1>
        <a:srgbClr val="4471A9"/>
      </a:accent1>
      <a:accent2>
        <a:srgbClr val="D70000"/>
      </a:accent2>
      <a:accent3>
        <a:srgbClr val="FFC800"/>
      </a:accent3>
      <a:accent4>
        <a:srgbClr val="669933"/>
      </a:accent4>
      <a:accent5>
        <a:srgbClr val="993399"/>
      </a:accent5>
      <a:accent6>
        <a:srgbClr val="9D9D9D"/>
      </a:accent6>
      <a:hlink>
        <a:srgbClr val="06418C"/>
      </a:hlink>
      <a:folHlink>
        <a:srgbClr val="993399"/>
      </a:folHlink>
    </a:clrScheme>
    <a:fontScheme name="ユーザー定義 1">
      <a:majorFont>
        <a:latin typeface="Arial Narrow"/>
        <a:ea typeface="メイリオ"/>
        <a:cs typeface=""/>
      </a:majorFont>
      <a:minorFont>
        <a:latin typeface="Arial"/>
        <a:ea typeface="メイリオ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5E63106A-C05F-495E-8229-D24B783B9330}" vid="{1665157C-E23C-4462-9858-AE6CB20D8E05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CA711D5662BF054AA3252506ADD2F425" ma:contentTypeVersion="5" ma:contentTypeDescription="新しいドキュメントを作成します。" ma:contentTypeScope="" ma:versionID="0b3175d36f595e15f93abdc925488204">
  <xsd:schema xmlns:xsd="http://www.w3.org/2001/XMLSchema" xmlns:xs="http://www.w3.org/2001/XMLSchema" xmlns:p="http://schemas.microsoft.com/office/2006/metadata/properties" xmlns:ns2="9527a488-1fed-4675-9286-af3253184815" targetNamespace="http://schemas.microsoft.com/office/2006/metadata/properties" ma:root="true" ma:fieldsID="55c742ac08af47c084c6c2d0f5b54166" ns2:_="">
    <xsd:import namespace="9527a488-1fed-4675-9286-af325318481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27a488-1fed-4675-9286-af325318481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0238933-2C56-4FB6-9CE5-6308FB304B64}">
  <ds:schemaRefs>
    <ds:schemaRef ds:uri="9527a488-1fed-4675-9286-af3253184815"/>
    <ds:schemaRef ds:uri="http://schemas.openxmlformats.org/package/2006/metadata/core-properties"/>
    <ds:schemaRef ds:uri="http://purl.org/dc/elements/1.1/"/>
    <ds:schemaRef ds:uri="http://schemas.microsoft.com/office/2006/metadata/properties"/>
    <ds:schemaRef ds:uri="http://purl.org/dc/terms/"/>
    <ds:schemaRef ds:uri="http://schemas.microsoft.com/office/2006/documentManagement/typ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A2620E1E-304E-43D4-BB4B-B7F71485845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527a488-1fed-4675-9286-af325318481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AD557801-227E-4E93-B4C6-A679C7A203A9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1456</Words>
  <Application>Microsoft Office PowerPoint</Application>
  <PresentationFormat>ワイド画面</PresentationFormat>
  <Paragraphs>379</Paragraphs>
  <Slides>29</Slides>
  <Notes>25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29</vt:i4>
      </vt:variant>
    </vt:vector>
  </HeadingPairs>
  <TitlesOfParts>
    <vt:vector size="39" baseType="lpstr">
      <vt:lpstr>Meiryo UI</vt:lpstr>
      <vt:lpstr>Meiryo</vt:lpstr>
      <vt:lpstr>Meiryo</vt:lpstr>
      <vt:lpstr>游ゴシック</vt:lpstr>
      <vt:lpstr>Arial</vt:lpstr>
      <vt:lpstr>Arial Narrow</vt:lpstr>
      <vt:lpstr>Calibri</vt:lpstr>
      <vt:lpstr>Symbol</vt:lpstr>
      <vt:lpstr>Wingdings</vt:lpstr>
      <vt:lpstr>Renesas Template 2020 - EN Confidential</vt:lpstr>
      <vt:lpstr>PowerPoint プレゼンテーション</vt:lpstr>
      <vt:lpstr>Contents</vt:lpstr>
      <vt:lpstr>新規部品概要</vt:lpstr>
      <vt:lpstr>01　新規部品概要</vt:lpstr>
      <vt:lpstr>01　新規部品概要</vt:lpstr>
      <vt:lpstr>01　新規部品概要</vt:lpstr>
      <vt:lpstr>01　新規部品概要</vt:lpstr>
      <vt:lpstr>01　新規部品概要</vt:lpstr>
      <vt:lpstr>新規点と検証事項の明確化</vt:lpstr>
      <vt:lpstr>02　新規点と検証事項の明確化 – 新規点調査シート</vt:lpstr>
      <vt:lpstr>02　新規点と検証事項の明確化 – 新規点調査シート</vt:lpstr>
      <vt:lpstr>02　新規点と検証事項の明確化 – 新規点調査シート</vt:lpstr>
      <vt:lpstr>02　新規点と検証事項の明確化　– 新規点評価シート(製造上の変更点)-</vt:lpstr>
      <vt:lpstr>02　新規点と検証事項の明確化　– 新規点評価シート(設計上の変更点)-</vt:lpstr>
      <vt:lpstr>02　新規点と検証事項の明確化　– 新規点評価シート(組み合わせ影響確認)-</vt:lpstr>
      <vt:lpstr>生産準備・計画</vt:lpstr>
      <vt:lpstr>03　生産準備・計画　–全体計画-</vt:lpstr>
      <vt:lpstr>03　生産準備・計画　–生産準備検証-</vt:lpstr>
      <vt:lpstr>工程チェック</vt:lpstr>
      <vt:lpstr>04　工程チェック</vt:lpstr>
      <vt:lpstr>評価結果</vt:lpstr>
      <vt:lpstr>05　評価結果</vt:lpstr>
      <vt:lpstr>05　新規点評価シート(製造上の新規点) 検証結果　　-新規点の検証結果-</vt:lpstr>
      <vt:lpstr>05　新規点評価シート(製造上の新規点) 検証結果　　-新規点の検証結果-</vt:lpstr>
      <vt:lpstr>05　新規点評価シート(設計上の新規点)検証結果　　-新規品の検証結果-　</vt:lpstr>
      <vt:lpstr>05　新規点評価シート(設計上の新規点)検証結果　　-新規品の検証結果-　</vt:lpstr>
      <vt:lpstr>05　新規点と検証結果　 –組み合わせ影響確認-</vt:lpstr>
      <vt:lpstr>05　新規点と検証結果　 –組み合わせ影響確認-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2018-08-24T12:57:32Z</dcterms:created>
  <dcterms:modified xsi:type="dcterms:W3CDTF">2024-10-04T06:02:01Z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0x010100CA711D5662BF054AA3252506ADD2F425</vt:lpwstr>
  </property>
  <property fmtid="{D5CDD505-2E9C-101B-9397-08002B2CF9AE}" pid="3" name="Order">
    <vt:r8>130700</vt:r8>
  </property>
  <property fmtid="{D5CDD505-2E9C-101B-9397-08002B2CF9AE}" pid="4" name="xd_Signature">
    <vt:bool>false</vt:bool>
  </property>
  <property fmtid="{D5CDD505-2E9C-101B-9397-08002B2CF9AE}" pid="5" name="xd_ProgID">
    <vt:lpwstr/>
  </property>
  <property fmtid="{D5CDD505-2E9C-101B-9397-08002B2CF9AE}" pid="6" name="_SourceUrl">
    <vt:lpwstr/>
  </property>
  <property fmtid="{D5CDD505-2E9C-101B-9397-08002B2CF9AE}" pid="7" name="_SharedFileIndex">
    <vt:lpwstr/>
  </property>
  <property fmtid="{D5CDD505-2E9C-101B-9397-08002B2CF9AE}" pid="8" name="ComplianceAssetId">
    <vt:lpwstr/>
  </property>
  <property fmtid="{D5CDD505-2E9C-101B-9397-08002B2CF9AE}" pid="9" name="TemplateUrl">
    <vt:lpwstr/>
  </property>
  <property fmtid="{D5CDD505-2E9C-101B-9397-08002B2CF9AE}" pid="10" name="_ExtendedDescription">
    <vt:lpwstr/>
  </property>
  <property fmtid="{D5CDD505-2E9C-101B-9397-08002B2CF9AE}" pid="11" name="TriggerFlowInfo">
    <vt:lpwstr/>
  </property>
</Properties>
</file>